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8"/>
  </p:notesMasterIdLst>
  <p:sldIdLst>
    <p:sldId id="256" r:id="rId2"/>
    <p:sldId id="257" r:id="rId3"/>
    <p:sldId id="310" r:id="rId4"/>
    <p:sldId id="258" r:id="rId5"/>
    <p:sldId id="259" r:id="rId6"/>
    <p:sldId id="262" r:id="rId7"/>
    <p:sldId id="264" r:id="rId8"/>
    <p:sldId id="311" r:id="rId9"/>
    <p:sldId id="312" r:id="rId10"/>
    <p:sldId id="263" r:id="rId11"/>
    <p:sldId id="267" r:id="rId12"/>
    <p:sldId id="265" r:id="rId13"/>
    <p:sldId id="266" r:id="rId14"/>
    <p:sldId id="270" r:id="rId15"/>
    <p:sldId id="268" r:id="rId16"/>
    <p:sldId id="269" r:id="rId17"/>
    <p:sldId id="271" r:id="rId18"/>
    <p:sldId id="275" r:id="rId19"/>
    <p:sldId id="277" r:id="rId20"/>
    <p:sldId id="276" r:id="rId21"/>
    <p:sldId id="280" r:id="rId22"/>
    <p:sldId id="278" r:id="rId23"/>
    <p:sldId id="279" r:id="rId24"/>
    <p:sldId id="281" r:id="rId25"/>
    <p:sldId id="282" r:id="rId26"/>
    <p:sldId id="283" r:id="rId27"/>
    <p:sldId id="284" r:id="rId28"/>
    <p:sldId id="273" r:id="rId29"/>
    <p:sldId id="272" r:id="rId30"/>
    <p:sldId id="274" r:id="rId31"/>
    <p:sldId id="286" r:id="rId32"/>
    <p:sldId id="313" r:id="rId33"/>
    <p:sldId id="285" r:id="rId34"/>
    <p:sldId id="287" r:id="rId35"/>
    <p:sldId id="292" r:id="rId36"/>
    <p:sldId id="291" r:id="rId37"/>
    <p:sldId id="293" r:id="rId38"/>
    <p:sldId id="294" r:id="rId39"/>
    <p:sldId id="295" r:id="rId40"/>
    <p:sldId id="296" r:id="rId41"/>
    <p:sldId id="297" r:id="rId42"/>
    <p:sldId id="307" r:id="rId43"/>
    <p:sldId id="298" r:id="rId44"/>
    <p:sldId id="302" r:id="rId45"/>
    <p:sldId id="301" r:id="rId46"/>
    <p:sldId id="303" r:id="rId47"/>
    <p:sldId id="304" r:id="rId48"/>
    <p:sldId id="305" r:id="rId49"/>
    <p:sldId id="308" r:id="rId50"/>
    <p:sldId id="314" r:id="rId51"/>
    <p:sldId id="309" r:id="rId52"/>
    <p:sldId id="316" r:id="rId53"/>
    <p:sldId id="329" r:id="rId54"/>
    <p:sldId id="318" r:id="rId55"/>
    <p:sldId id="319" r:id="rId56"/>
    <p:sldId id="320" r:id="rId57"/>
    <p:sldId id="321" r:id="rId58"/>
    <p:sldId id="322" r:id="rId59"/>
    <p:sldId id="323" r:id="rId60"/>
    <p:sldId id="325" r:id="rId61"/>
    <p:sldId id="326" r:id="rId62"/>
    <p:sldId id="328" r:id="rId63"/>
    <p:sldId id="330" r:id="rId64"/>
    <p:sldId id="331" r:id="rId65"/>
    <p:sldId id="334" r:id="rId66"/>
    <p:sldId id="335" r:id="rId67"/>
    <p:sldId id="339" r:id="rId68"/>
    <p:sldId id="336" r:id="rId69"/>
    <p:sldId id="338" r:id="rId70"/>
    <p:sldId id="341" r:id="rId71"/>
    <p:sldId id="340" r:id="rId72"/>
    <p:sldId id="343" r:id="rId73"/>
    <p:sldId id="342" r:id="rId74"/>
    <p:sldId id="379" r:id="rId75"/>
    <p:sldId id="380" r:id="rId76"/>
    <p:sldId id="352" r:id="rId77"/>
    <p:sldId id="353" r:id="rId78"/>
    <p:sldId id="354" r:id="rId79"/>
    <p:sldId id="345" r:id="rId80"/>
    <p:sldId id="363" r:id="rId81"/>
    <p:sldId id="364" r:id="rId82"/>
    <p:sldId id="365" r:id="rId83"/>
    <p:sldId id="366" r:id="rId84"/>
    <p:sldId id="367" r:id="rId85"/>
    <p:sldId id="382" r:id="rId86"/>
    <p:sldId id="381" r:id="rId87"/>
    <p:sldId id="383" r:id="rId88"/>
    <p:sldId id="357" r:id="rId89"/>
    <p:sldId id="356" r:id="rId90"/>
    <p:sldId id="359" r:id="rId91"/>
    <p:sldId id="360" r:id="rId92"/>
    <p:sldId id="361" r:id="rId93"/>
    <p:sldId id="368" r:id="rId94"/>
    <p:sldId id="378" r:id="rId95"/>
    <p:sldId id="362" r:id="rId96"/>
    <p:sldId id="370" r:id="rId97"/>
    <p:sldId id="384" r:id="rId98"/>
    <p:sldId id="372" r:id="rId99"/>
    <p:sldId id="373" r:id="rId100"/>
    <p:sldId id="374" r:id="rId101"/>
    <p:sldId id="375" r:id="rId102"/>
    <p:sldId id="377" r:id="rId103"/>
    <p:sldId id="376" r:id="rId104"/>
    <p:sldId id="385" r:id="rId105"/>
    <p:sldId id="386" r:id="rId106"/>
    <p:sldId id="387" r:id="rId107"/>
    <p:sldId id="400" r:id="rId108"/>
    <p:sldId id="389" r:id="rId109"/>
    <p:sldId id="390" r:id="rId110"/>
    <p:sldId id="391" r:id="rId111"/>
    <p:sldId id="393" r:id="rId112"/>
    <p:sldId id="392" r:id="rId113"/>
    <p:sldId id="396" r:id="rId114"/>
    <p:sldId id="397" r:id="rId115"/>
    <p:sldId id="395" r:id="rId116"/>
    <p:sldId id="398" r:id="rId117"/>
    <p:sldId id="399" r:id="rId118"/>
    <p:sldId id="401" r:id="rId119"/>
    <p:sldId id="402" r:id="rId120"/>
    <p:sldId id="413" r:id="rId121"/>
    <p:sldId id="403" r:id="rId122"/>
    <p:sldId id="405" r:id="rId123"/>
    <p:sldId id="406" r:id="rId124"/>
    <p:sldId id="412" r:id="rId125"/>
    <p:sldId id="404" r:id="rId126"/>
    <p:sldId id="407" r:id="rId127"/>
    <p:sldId id="408" r:id="rId128"/>
    <p:sldId id="409" r:id="rId129"/>
    <p:sldId id="410" r:id="rId130"/>
    <p:sldId id="411" r:id="rId131"/>
    <p:sldId id="414" r:id="rId132"/>
    <p:sldId id="415" r:id="rId133"/>
    <p:sldId id="416" r:id="rId134"/>
    <p:sldId id="417" r:id="rId135"/>
    <p:sldId id="418" r:id="rId136"/>
    <p:sldId id="419" r:id="rId137"/>
    <p:sldId id="420" r:id="rId138"/>
    <p:sldId id="421" r:id="rId139"/>
    <p:sldId id="423" r:id="rId140"/>
    <p:sldId id="422" r:id="rId141"/>
    <p:sldId id="424" r:id="rId142"/>
    <p:sldId id="426" r:id="rId143"/>
    <p:sldId id="429" r:id="rId144"/>
    <p:sldId id="428" r:id="rId145"/>
    <p:sldId id="451" r:id="rId146"/>
    <p:sldId id="446" r:id="rId147"/>
    <p:sldId id="430" r:id="rId148"/>
    <p:sldId id="431" r:id="rId149"/>
    <p:sldId id="432" r:id="rId150"/>
    <p:sldId id="441" r:id="rId151"/>
    <p:sldId id="436" r:id="rId152"/>
    <p:sldId id="433" r:id="rId153"/>
    <p:sldId id="437" r:id="rId154"/>
    <p:sldId id="442" r:id="rId155"/>
    <p:sldId id="440" r:id="rId156"/>
    <p:sldId id="443" r:id="rId157"/>
    <p:sldId id="444" r:id="rId158"/>
    <p:sldId id="450" r:id="rId159"/>
    <p:sldId id="454" r:id="rId160"/>
    <p:sldId id="445" r:id="rId161"/>
    <p:sldId id="447" r:id="rId162"/>
    <p:sldId id="449" r:id="rId163"/>
    <p:sldId id="448" r:id="rId164"/>
    <p:sldId id="452" r:id="rId165"/>
    <p:sldId id="455" r:id="rId166"/>
    <p:sldId id="453" r:id="rId16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D735"/>
    <a:srgbClr val="FABE00"/>
    <a:srgbClr val="666666"/>
    <a:srgbClr val="606060"/>
    <a:srgbClr val="B2A8D0"/>
    <a:srgbClr val="FFFFFF"/>
    <a:srgbClr val="6A57A1"/>
    <a:srgbClr val="CDC6E0"/>
    <a:srgbClr val="366088"/>
    <a:srgbClr val="0F45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2" autoAdjust="0"/>
    <p:restoredTop sz="94201" autoAdjust="0"/>
  </p:normalViewPr>
  <p:slideViewPr>
    <p:cSldViewPr snapToGrid="0">
      <p:cViewPr varScale="1">
        <p:scale>
          <a:sx n="79" d="100"/>
          <a:sy n="79" d="100"/>
        </p:scale>
        <p:origin x="101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51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A3B8D0-4988-432B-9417-7B573DAABAD0}" type="datetimeFigureOut">
              <a:rPr lang="ru-RU" smtClean="0"/>
              <a:t>13.10.2023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CAE95-7374-406F-A8A1-986C3741F4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0286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1347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59811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772370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796531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266968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64353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896352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231792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473816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538402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566825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9308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8316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712236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157839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742471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019394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634887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297617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224665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985981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030819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7809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164318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965484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749123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840394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12815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531267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117414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17795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804483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630421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9840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23703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00700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846946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060660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463309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304480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583754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027583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640566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75007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5051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07580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671976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562952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13161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104956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666348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358973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315101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715580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160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77985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6371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44418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364751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163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565310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164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423503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184462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166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8579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6759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652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4737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785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2652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4145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038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542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1019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47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962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785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950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3969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038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48714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8544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9379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02231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0816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58189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8459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43446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47504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1962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8082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2688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53075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02173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96056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97722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18508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4177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5248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3389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1781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448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843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9792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07393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4234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5004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35204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35541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79272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76761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27845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9667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52579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50852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99541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62649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70409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4397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07919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48556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89955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90397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8545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57112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11318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97781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641280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16390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295009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86051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19587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52874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883893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6451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4371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67564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061312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36468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148643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662201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649706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52415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250483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93253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2377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9658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76981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43526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097404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586175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841784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488000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795168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977515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448911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2836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13.10.2023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4764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13.10.2023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823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13.10.2023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5527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13.10.2023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658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13.10.2023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9491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13.10.2023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4726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13.10.2023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2844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13.10.2023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6198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13.10.2023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5602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13.10.2023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6813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13.10.2023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1103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E141D-9182-475B-B313-577A83957C1A}" type="datetimeFigureOut">
              <a:rPr lang="ru-RU" smtClean="0"/>
              <a:t>13.10.2023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898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sv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sv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22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22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26.sv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28.sv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86.sv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86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sv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sv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sv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svg"/><Relationship Id="rId5" Type="http://schemas.openxmlformats.org/officeDocument/2006/relationships/image" Target="../media/image133.png"/><Relationship Id="rId4" Type="http://schemas.openxmlformats.org/officeDocument/2006/relationships/image" Target="../media/image132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svg"/><Relationship Id="rId5" Type="http://schemas.openxmlformats.org/officeDocument/2006/relationships/image" Target="../media/image133.png"/><Relationship Id="rId4" Type="http://schemas.openxmlformats.org/officeDocument/2006/relationships/image" Target="../media/image136.sv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sv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sv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svg"/><Relationship Id="rId5" Type="http://schemas.openxmlformats.org/officeDocument/2006/relationships/image" Target="../media/image141.png"/><Relationship Id="rId4" Type="http://schemas.openxmlformats.org/officeDocument/2006/relationships/image" Target="../media/image140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svg"/><Relationship Id="rId5" Type="http://schemas.openxmlformats.org/officeDocument/2006/relationships/image" Target="../media/image141.png"/><Relationship Id="rId4" Type="http://schemas.openxmlformats.org/officeDocument/2006/relationships/image" Target="../media/image14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svg"/><Relationship Id="rId5" Type="http://schemas.openxmlformats.org/officeDocument/2006/relationships/image" Target="../media/image141.png"/><Relationship Id="rId4" Type="http://schemas.openxmlformats.org/officeDocument/2006/relationships/image" Target="../media/image140.sv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sv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sv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sv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46.sv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svg"/><Relationship Id="rId3" Type="http://schemas.openxmlformats.org/officeDocument/2006/relationships/image" Target="../media/image145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svg"/><Relationship Id="rId5" Type="http://schemas.openxmlformats.org/officeDocument/2006/relationships/image" Target="../media/image151.png"/><Relationship Id="rId4" Type="http://schemas.openxmlformats.org/officeDocument/2006/relationships/image" Target="../media/image146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46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55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56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57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5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59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60.sv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59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60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59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10" Type="http://schemas.openxmlformats.org/officeDocument/2006/relationships/image" Target="../media/image142.svg"/><Relationship Id="rId4" Type="http://schemas.openxmlformats.org/officeDocument/2006/relationships/image" Target="../media/image160.svg"/><Relationship Id="rId9" Type="http://schemas.openxmlformats.org/officeDocument/2006/relationships/image" Target="../media/image141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59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60.sv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59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60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59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11" Type="http://schemas.openxmlformats.org/officeDocument/2006/relationships/image" Target="../media/image161.png"/><Relationship Id="rId5" Type="http://schemas.openxmlformats.org/officeDocument/2006/relationships/image" Target="../media/image147.png"/><Relationship Id="rId10" Type="http://schemas.openxmlformats.org/officeDocument/2006/relationships/image" Target="../media/image152.svg"/><Relationship Id="rId4" Type="http://schemas.openxmlformats.org/officeDocument/2006/relationships/image" Target="../media/image160.svg"/><Relationship Id="rId9" Type="http://schemas.openxmlformats.org/officeDocument/2006/relationships/image" Target="../media/image151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13" Type="http://schemas.openxmlformats.org/officeDocument/2006/relationships/image" Target="../media/image165.svg"/><Relationship Id="rId3" Type="http://schemas.openxmlformats.org/officeDocument/2006/relationships/image" Target="../media/image162.png"/><Relationship Id="rId7" Type="http://schemas.openxmlformats.org/officeDocument/2006/relationships/image" Target="../media/image149.png"/><Relationship Id="rId12" Type="http://schemas.openxmlformats.org/officeDocument/2006/relationships/image" Target="../media/image164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11" Type="http://schemas.openxmlformats.org/officeDocument/2006/relationships/image" Target="../media/image161.png"/><Relationship Id="rId5" Type="http://schemas.openxmlformats.org/officeDocument/2006/relationships/image" Target="../media/image147.png"/><Relationship Id="rId10" Type="http://schemas.openxmlformats.org/officeDocument/2006/relationships/image" Target="../media/image152.svg"/><Relationship Id="rId4" Type="http://schemas.openxmlformats.org/officeDocument/2006/relationships/image" Target="../media/image163.svg"/><Relationship Id="rId9" Type="http://schemas.openxmlformats.org/officeDocument/2006/relationships/image" Target="../media/image151.png"/><Relationship Id="rId14" Type="http://schemas.openxmlformats.org/officeDocument/2006/relationships/image" Target="../media/image61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59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60.sv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66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6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3.sv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svg"/><Relationship Id="rId3" Type="http://schemas.openxmlformats.org/officeDocument/2006/relationships/image" Target="../media/image147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68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69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70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10" Type="http://schemas.openxmlformats.org/officeDocument/2006/relationships/image" Target="../media/image142.svg"/><Relationship Id="rId4" Type="http://schemas.openxmlformats.org/officeDocument/2006/relationships/image" Target="../media/image171.svg"/><Relationship Id="rId9" Type="http://schemas.openxmlformats.org/officeDocument/2006/relationships/image" Target="../media/image141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svg"/><Relationship Id="rId3" Type="http://schemas.openxmlformats.org/officeDocument/2006/relationships/image" Target="../media/image170.png"/><Relationship Id="rId7" Type="http://schemas.openxmlformats.org/officeDocument/2006/relationships/image" Target="../media/image172.png"/><Relationship Id="rId12" Type="http://schemas.openxmlformats.org/officeDocument/2006/relationships/image" Target="../media/image150.sv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svg"/><Relationship Id="rId11" Type="http://schemas.openxmlformats.org/officeDocument/2006/relationships/image" Target="../media/image149.png"/><Relationship Id="rId5" Type="http://schemas.openxmlformats.org/officeDocument/2006/relationships/image" Target="../media/image141.png"/><Relationship Id="rId10" Type="http://schemas.openxmlformats.org/officeDocument/2006/relationships/image" Target="../media/image148.svg"/><Relationship Id="rId4" Type="http://schemas.openxmlformats.org/officeDocument/2006/relationships/image" Target="../media/image171.svg"/><Relationship Id="rId9" Type="http://schemas.openxmlformats.org/officeDocument/2006/relationships/image" Target="../media/image147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74.png"/><Relationship Id="rId7" Type="http://schemas.openxmlformats.org/officeDocument/2006/relationships/image" Target="../media/image149.png"/><Relationship Id="rId12" Type="http://schemas.openxmlformats.org/officeDocument/2006/relationships/image" Target="../media/image173.sv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11" Type="http://schemas.openxmlformats.org/officeDocument/2006/relationships/image" Target="../media/image172.png"/><Relationship Id="rId5" Type="http://schemas.openxmlformats.org/officeDocument/2006/relationships/image" Target="../media/image147.png"/><Relationship Id="rId10" Type="http://schemas.openxmlformats.org/officeDocument/2006/relationships/image" Target="../media/image142.svg"/><Relationship Id="rId4" Type="http://schemas.openxmlformats.org/officeDocument/2006/relationships/image" Target="../media/image175.svg"/><Relationship Id="rId9" Type="http://schemas.openxmlformats.org/officeDocument/2006/relationships/image" Target="../media/image141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76.png"/><Relationship Id="rId7" Type="http://schemas.openxmlformats.org/officeDocument/2006/relationships/image" Target="../media/image149.png"/><Relationship Id="rId12" Type="http://schemas.openxmlformats.org/officeDocument/2006/relationships/image" Target="../media/image173.sv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11" Type="http://schemas.openxmlformats.org/officeDocument/2006/relationships/image" Target="../media/image172.png"/><Relationship Id="rId5" Type="http://schemas.openxmlformats.org/officeDocument/2006/relationships/image" Target="../media/image147.png"/><Relationship Id="rId10" Type="http://schemas.openxmlformats.org/officeDocument/2006/relationships/image" Target="../media/image142.svg"/><Relationship Id="rId4" Type="http://schemas.openxmlformats.org/officeDocument/2006/relationships/image" Target="../media/image177.svg"/><Relationship Id="rId9" Type="http://schemas.openxmlformats.org/officeDocument/2006/relationships/image" Target="../media/image141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78.png"/><Relationship Id="rId7" Type="http://schemas.openxmlformats.org/officeDocument/2006/relationships/image" Target="../media/image149.png"/><Relationship Id="rId12" Type="http://schemas.openxmlformats.org/officeDocument/2006/relationships/image" Target="../media/image173.sv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11" Type="http://schemas.openxmlformats.org/officeDocument/2006/relationships/image" Target="../media/image172.png"/><Relationship Id="rId5" Type="http://schemas.openxmlformats.org/officeDocument/2006/relationships/image" Target="../media/image147.png"/><Relationship Id="rId10" Type="http://schemas.openxmlformats.org/officeDocument/2006/relationships/image" Target="../media/image142.svg"/><Relationship Id="rId4" Type="http://schemas.openxmlformats.org/officeDocument/2006/relationships/image" Target="../media/image179.svg"/><Relationship Id="rId9" Type="http://schemas.openxmlformats.org/officeDocument/2006/relationships/image" Target="../media/image141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80.png"/><Relationship Id="rId7" Type="http://schemas.openxmlformats.org/officeDocument/2006/relationships/image" Target="../media/image149.png"/><Relationship Id="rId12" Type="http://schemas.openxmlformats.org/officeDocument/2006/relationships/image" Target="../media/image173.sv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11" Type="http://schemas.openxmlformats.org/officeDocument/2006/relationships/image" Target="../media/image172.png"/><Relationship Id="rId5" Type="http://schemas.openxmlformats.org/officeDocument/2006/relationships/image" Target="../media/image147.png"/><Relationship Id="rId10" Type="http://schemas.openxmlformats.org/officeDocument/2006/relationships/image" Target="../media/image142.svg"/><Relationship Id="rId4" Type="http://schemas.openxmlformats.org/officeDocument/2006/relationships/image" Target="../media/image181.svg"/><Relationship Id="rId9" Type="http://schemas.openxmlformats.org/officeDocument/2006/relationships/image" Target="../media/image141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82.png"/><Relationship Id="rId7" Type="http://schemas.openxmlformats.org/officeDocument/2006/relationships/image" Target="../media/image149.png"/><Relationship Id="rId12" Type="http://schemas.openxmlformats.org/officeDocument/2006/relationships/image" Target="../media/image173.sv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11" Type="http://schemas.openxmlformats.org/officeDocument/2006/relationships/image" Target="../media/image172.png"/><Relationship Id="rId5" Type="http://schemas.openxmlformats.org/officeDocument/2006/relationships/image" Target="../media/image147.png"/><Relationship Id="rId10" Type="http://schemas.openxmlformats.org/officeDocument/2006/relationships/image" Target="../media/image142.svg"/><Relationship Id="rId4" Type="http://schemas.openxmlformats.org/officeDocument/2006/relationships/image" Target="../media/image183.svg"/><Relationship Id="rId9" Type="http://schemas.openxmlformats.org/officeDocument/2006/relationships/image" Target="../media/image141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82.png"/><Relationship Id="rId7" Type="http://schemas.openxmlformats.org/officeDocument/2006/relationships/image" Target="../media/image149.png"/><Relationship Id="rId12" Type="http://schemas.openxmlformats.org/officeDocument/2006/relationships/image" Target="../media/image173.sv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11" Type="http://schemas.openxmlformats.org/officeDocument/2006/relationships/image" Target="../media/image172.png"/><Relationship Id="rId5" Type="http://schemas.openxmlformats.org/officeDocument/2006/relationships/image" Target="../media/image147.png"/><Relationship Id="rId10" Type="http://schemas.openxmlformats.org/officeDocument/2006/relationships/image" Target="../media/image142.svg"/><Relationship Id="rId4" Type="http://schemas.openxmlformats.org/officeDocument/2006/relationships/image" Target="../media/image183.svg"/><Relationship Id="rId9" Type="http://schemas.openxmlformats.org/officeDocument/2006/relationships/image" Target="../media/image1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23.svg"/><Relationship Id="rId9" Type="http://schemas.openxmlformats.org/officeDocument/2006/relationships/image" Target="../media/image26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82.png"/><Relationship Id="rId7" Type="http://schemas.openxmlformats.org/officeDocument/2006/relationships/image" Target="../media/image149.png"/><Relationship Id="rId12" Type="http://schemas.openxmlformats.org/officeDocument/2006/relationships/image" Target="../media/image173.sv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11" Type="http://schemas.openxmlformats.org/officeDocument/2006/relationships/image" Target="../media/image172.png"/><Relationship Id="rId5" Type="http://schemas.openxmlformats.org/officeDocument/2006/relationships/image" Target="../media/image147.png"/><Relationship Id="rId10" Type="http://schemas.openxmlformats.org/officeDocument/2006/relationships/image" Target="../media/image142.svg"/><Relationship Id="rId4" Type="http://schemas.openxmlformats.org/officeDocument/2006/relationships/image" Target="../media/image183.svg"/><Relationship Id="rId9" Type="http://schemas.openxmlformats.org/officeDocument/2006/relationships/image" Target="../media/image141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13" Type="http://schemas.openxmlformats.org/officeDocument/2006/relationships/image" Target="../media/image184.png"/><Relationship Id="rId3" Type="http://schemas.openxmlformats.org/officeDocument/2006/relationships/image" Target="../media/image182.png"/><Relationship Id="rId7" Type="http://schemas.openxmlformats.org/officeDocument/2006/relationships/image" Target="../media/image149.png"/><Relationship Id="rId12" Type="http://schemas.openxmlformats.org/officeDocument/2006/relationships/image" Target="../media/image173.sv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11" Type="http://schemas.openxmlformats.org/officeDocument/2006/relationships/image" Target="../media/image172.png"/><Relationship Id="rId5" Type="http://schemas.openxmlformats.org/officeDocument/2006/relationships/image" Target="../media/image147.png"/><Relationship Id="rId10" Type="http://schemas.openxmlformats.org/officeDocument/2006/relationships/image" Target="../media/image142.svg"/><Relationship Id="rId4" Type="http://schemas.openxmlformats.org/officeDocument/2006/relationships/image" Target="../media/image183.svg"/><Relationship Id="rId9" Type="http://schemas.openxmlformats.org/officeDocument/2006/relationships/image" Target="../media/image141.png"/><Relationship Id="rId14" Type="http://schemas.openxmlformats.org/officeDocument/2006/relationships/image" Target="../media/image61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82.png"/><Relationship Id="rId7" Type="http://schemas.openxmlformats.org/officeDocument/2006/relationships/image" Target="../media/image149.png"/><Relationship Id="rId12" Type="http://schemas.openxmlformats.org/officeDocument/2006/relationships/image" Target="../media/image173.sv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11" Type="http://schemas.openxmlformats.org/officeDocument/2006/relationships/image" Target="../media/image172.png"/><Relationship Id="rId5" Type="http://schemas.openxmlformats.org/officeDocument/2006/relationships/image" Target="../media/image147.png"/><Relationship Id="rId10" Type="http://schemas.openxmlformats.org/officeDocument/2006/relationships/image" Target="../media/image142.svg"/><Relationship Id="rId4" Type="http://schemas.openxmlformats.org/officeDocument/2006/relationships/image" Target="../media/image183.svg"/><Relationship Id="rId9" Type="http://schemas.openxmlformats.org/officeDocument/2006/relationships/image" Target="../media/image141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85.png"/><Relationship Id="rId7" Type="http://schemas.openxmlformats.org/officeDocument/2006/relationships/image" Target="../media/image149.png"/><Relationship Id="rId12" Type="http://schemas.openxmlformats.org/officeDocument/2006/relationships/image" Target="../media/image188.sv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11" Type="http://schemas.openxmlformats.org/officeDocument/2006/relationships/image" Target="../media/image187.png"/><Relationship Id="rId5" Type="http://schemas.openxmlformats.org/officeDocument/2006/relationships/image" Target="../media/image147.png"/><Relationship Id="rId10" Type="http://schemas.openxmlformats.org/officeDocument/2006/relationships/image" Target="../media/image173.svg"/><Relationship Id="rId4" Type="http://schemas.openxmlformats.org/officeDocument/2006/relationships/image" Target="../media/image186.svg"/><Relationship Id="rId9" Type="http://schemas.openxmlformats.org/officeDocument/2006/relationships/image" Target="../media/image172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13" Type="http://schemas.openxmlformats.org/officeDocument/2006/relationships/image" Target="../media/image189.png"/><Relationship Id="rId3" Type="http://schemas.openxmlformats.org/officeDocument/2006/relationships/image" Target="../media/image185.png"/><Relationship Id="rId7" Type="http://schemas.openxmlformats.org/officeDocument/2006/relationships/image" Target="../media/image149.png"/><Relationship Id="rId12" Type="http://schemas.openxmlformats.org/officeDocument/2006/relationships/image" Target="../media/image188.sv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11" Type="http://schemas.openxmlformats.org/officeDocument/2006/relationships/image" Target="../media/image187.png"/><Relationship Id="rId5" Type="http://schemas.openxmlformats.org/officeDocument/2006/relationships/image" Target="../media/image147.png"/><Relationship Id="rId10" Type="http://schemas.openxmlformats.org/officeDocument/2006/relationships/image" Target="../media/image173.svg"/><Relationship Id="rId4" Type="http://schemas.openxmlformats.org/officeDocument/2006/relationships/image" Target="../media/image186.svg"/><Relationship Id="rId9" Type="http://schemas.openxmlformats.org/officeDocument/2006/relationships/image" Target="../media/image172.png"/><Relationship Id="rId14" Type="http://schemas.openxmlformats.org/officeDocument/2006/relationships/image" Target="../media/image190.sv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13" Type="http://schemas.openxmlformats.org/officeDocument/2006/relationships/image" Target="../media/image193.png"/><Relationship Id="rId3" Type="http://schemas.openxmlformats.org/officeDocument/2006/relationships/image" Target="../media/image191.png"/><Relationship Id="rId7" Type="http://schemas.openxmlformats.org/officeDocument/2006/relationships/image" Target="../media/image149.png"/><Relationship Id="rId12" Type="http://schemas.openxmlformats.org/officeDocument/2006/relationships/image" Target="../media/image188.sv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11" Type="http://schemas.openxmlformats.org/officeDocument/2006/relationships/image" Target="../media/image187.png"/><Relationship Id="rId5" Type="http://schemas.openxmlformats.org/officeDocument/2006/relationships/image" Target="../media/image147.png"/><Relationship Id="rId10" Type="http://schemas.openxmlformats.org/officeDocument/2006/relationships/image" Target="../media/image173.svg"/><Relationship Id="rId4" Type="http://schemas.openxmlformats.org/officeDocument/2006/relationships/image" Target="../media/image192.svg"/><Relationship Id="rId9" Type="http://schemas.openxmlformats.org/officeDocument/2006/relationships/image" Target="../media/image172.png"/><Relationship Id="rId14" Type="http://schemas.openxmlformats.org/officeDocument/2006/relationships/image" Target="../media/image19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29.sv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29.svg"/><Relationship Id="rId9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19.svg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41.sv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0.png"/><Relationship Id="rId7" Type="http://schemas.openxmlformats.org/officeDocument/2006/relationships/image" Target="../media/image24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36.pn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41.svg"/><Relationship Id="rId9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36.png"/><Relationship Id="rId7" Type="http://schemas.openxmlformats.org/officeDocument/2006/relationships/image" Target="../media/image18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26.png"/><Relationship Id="rId5" Type="http://schemas.openxmlformats.org/officeDocument/2006/relationships/image" Target="../media/image40.png"/><Relationship Id="rId10" Type="http://schemas.openxmlformats.org/officeDocument/2006/relationships/image" Target="../media/image25.svg"/><Relationship Id="rId4" Type="http://schemas.openxmlformats.org/officeDocument/2006/relationships/image" Target="../media/image37.svg"/><Relationship Id="rId9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0.png"/><Relationship Id="rId7" Type="http://schemas.openxmlformats.org/officeDocument/2006/relationships/image" Target="../media/image24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36.pn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41.svg"/><Relationship Id="rId9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Relationship Id="rId9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10" Type="http://schemas.openxmlformats.org/officeDocument/2006/relationships/image" Target="../media/image46.png"/><Relationship Id="rId4" Type="http://schemas.openxmlformats.org/officeDocument/2006/relationships/image" Target="../media/image37.sv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7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3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7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36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0.svg"/><Relationship Id="rId4" Type="http://schemas.openxmlformats.org/officeDocument/2006/relationships/image" Target="../media/image37.svg"/><Relationship Id="rId9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6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53.png"/><Relationship Id="rId10" Type="http://schemas.openxmlformats.org/officeDocument/2006/relationships/image" Target="../media/image51.png"/><Relationship Id="rId4" Type="http://schemas.openxmlformats.org/officeDocument/2006/relationships/image" Target="../media/image37.svg"/><Relationship Id="rId9" Type="http://schemas.openxmlformats.org/officeDocument/2006/relationships/image" Target="../media/image50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6.png"/><Relationship Id="rId7" Type="http://schemas.openxmlformats.org/officeDocument/2006/relationships/image" Target="../media/image48.svg"/><Relationship Id="rId12" Type="http://schemas.openxmlformats.org/officeDocument/2006/relationships/image" Target="../media/image52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54.png"/><Relationship Id="rId10" Type="http://schemas.openxmlformats.org/officeDocument/2006/relationships/image" Target="../media/image53.png"/><Relationship Id="rId4" Type="http://schemas.openxmlformats.org/officeDocument/2006/relationships/image" Target="../media/image37.svg"/><Relationship Id="rId9" Type="http://schemas.openxmlformats.org/officeDocument/2006/relationships/image" Target="../media/image50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56.svg"/><Relationship Id="rId9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svg"/><Relationship Id="rId26" Type="http://schemas.openxmlformats.org/officeDocument/2006/relationships/image" Target="../media/image78.svg"/><Relationship Id="rId3" Type="http://schemas.openxmlformats.org/officeDocument/2006/relationships/image" Target="../media/image55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68.svg"/><Relationship Id="rId20" Type="http://schemas.openxmlformats.org/officeDocument/2006/relationships/image" Target="../media/image7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6.sv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0.svg"/><Relationship Id="rId10" Type="http://schemas.openxmlformats.org/officeDocument/2006/relationships/image" Target="../media/image62.jpg"/><Relationship Id="rId19" Type="http://schemas.openxmlformats.org/officeDocument/2006/relationships/image" Target="../media/image71.png"/><Relationship Id="rId4" Type="http://schemas.openxmlformats.org/officeDocument/2006/relationships/image" Target="../media/image56.svg"/><Relationship Id="rId9" Type="http://schemas.openxmlformats.org/officeDocument/2006/relationships/image" Target="../media/image61.png"/><Relationship Id="rId14" Type="http://schemas.openxmlformats.org/officeDocument/2006/relationships/image" Target="../media/image66.svg"/><Relationship Id="rId22" Type="http://schemas.openxmlformats.org/officeDocument/2006/relationships/image" Target="../media/image74.svg"/><Relationship Id="rId27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56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18" Type="http://schemas.openxmlformats.org/officeDocument/2006/relationships/image" Target="../media/image73.png"/><Relationship Id="rId26" Type="http://schemas.openxmlformats.org/officeDocument/2006/relationships/image" Target="../media/image55.png"/><Relationship Id="rId3" Type="http://schemas.openxmlformats.org/officeDocument/2006/relationships/image" Target="../media/image58.png"/><Relationship Id="rId21" Type="http://schemas.openxmlformats.org/officeDocument/2006/relationships/image" Target="../media/image76.svg"/><Relationship Id="rId7" Type="http://schemas.openxmlformats.org/officeDocument/2006/relationships/image" Target="../media/image62.jp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5" Type="http://schemas.openxmlformats.org/officeDocument/2006/relationships/image" Target="../media/image80.sv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24" Type="http://schemas.openxmlformats.org/officeDocument/2006/relationships/image" Target="../media/image79.png"/><Relationship Id="rId5" Type="http://schemas.openxmlformats.org/officeDocument/2006/relationships/image" Target="../media/image60.png"/><Relationship Id="rId15" Type="http://schemas.openxmlformats.org/officeDocument/2006/relationships/image" Target="../media/image70.svg"/><Relationship Id="rId23" Type="http://schemas.openxmlformats.org/officeDocument/2006/relationships/image" Target="../media/image78.svg"/><Relationship Id="rId28" Type="http://schemas.openxmlformats.org/officeDocument/2006/relationships/image" Target="../media/image57.png"/><Relationship Id="rId10" Type="http://schemas.openxmlformats.org/officeDocument/2006/relationships/image" Target="../media/image65.png"/><Relationship Id="rId19" Type="http://schemas.openxmlformats.org/officeDocument/2006/relationships/image" Target="../media/image74.sv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Relationship Id="rId27" Type="http://schemas.openxmlformats.org/officeDocument/2006/relationships/image" Target="../media/image56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77.png"/><Relationship Id="rId3" Type="http://schemas.openxmlformats.org/officeDocument/2006/relationships/image" Target="../media/image57.png"/><Relationship Id="rId7" Type="http://schemas.openxmlformats.org/officeDocument/2006/relationships/image" Target="../media/image63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60.png"/><Relationship Id="rId10" Type="http://schemas.openxmlformats.org/officeDocument/2006/relationships/image" Target="../media/image56.svg"/><Relationship Id="rId4" Type="http://schemas.openxmlformats.org/officeDocument/2006/relationships/image" Target="../media/image58.png"/><Relationship Id="rId9" Type="http://schemas.openxmlformats.org/officeDocument/2006/relationships/image" Target="../media/image55.png"/><Relationship Id="rId14" Type="http://schemas.openxmlformats.org/officeDocument/2006/relationships/image" Target="../media/image78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85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90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92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9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96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98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100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102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104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86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86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86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08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12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14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16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18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106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400" b="1" dirty="0"/>
              <a:t>Особенности современных подходов к верификации RISC-V ядер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7A846B05-95D1-0A48-3DC6-DA3E385E5F0B}"/>
              </a:ext>
            </a:extLst>
          </p:cNvPr>
          <p:cNvSpPr txBox="1">
            <a:spLocks/>
          </p:cNvSpPr>
          <p:nvPr/>
        </p:nvSpPr>
        <p:spPr>
          <a:xfrm>
            <a:off x="3069678" y="4977053"/>
            <a:ext cx="4546927" cy="338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solidFill>
                <a:srgbClr val="E54F40"/>
              </a:solidFill>
              <a:latin typeface="Proxima Nova Rg" panose="02000506030000020004" pitchFamily="2" charset="0"/>
            </a:endParaRPr>
          </a:p>
        </p:txBody>
      </p:sp>
      <p:sp>
        <p:nvSpPr>
          <p:cNvPr id="19" name="Текст 1">
            <a:extLst>
              <a:ext uri="{FF2B5EF4-FFF2-40B4-BE49-F238E27FC236}">
                <a16:creationId xmlns:a16="http://schemas.microsoft.com/office/drawing/2014/main" id="{A5A4EDB8-A507-872D-D397-A8DE7251E4CC}"/>
              </a:ext>
            </a:extLst>
          </p:cNvPr>
          <p:cNvSpPr txBox="1">
            <a:spLocks/>
          </p:cNvSpPr>
          <p:nvPr/>
        </p:nvSpPr>
        <p:spPr>
          <a:xfrm>
            <a:off x="1194816" y="4206428"/>
            <a:ext cx="4546927" cy="338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200" b="1" dirty="0" err="1">
                <a:solidFill>
                  <a:srgbClr val="6A57A1"/>
                </a:solidFill>
              </a:rPr>
              <a:t>Чусов</a:t>
            </a:r>
            <a:r>
              <a:rPr lang="ru-RU" sz="2200" b="1" dirty="0">
                <a:solidFill>
                  <a:srgbClr val="6A57A1"/>
                </a:solidFill>
              </a:rPr>
              <a:t> Сергей Андреевич</a:t>
            </a:r>
            <a:br>
              <a:rPr lang="ru-RU" sz="2000" b="1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ru-RU" sz="1800" dirty="0">
                <a:solidFill>
                  <a:srgbClr val="6A57A1"/>
                </a:solidFill>
              </a:rPr>
              <a:t>Инженер по верификации</a:t>
            </a:r>
            <a:endParaRPr lang="ru-RU" sz="2000" dirty="0">
              <a:solidFill>
                <a:srgbClr val="6A57A1"/>
              </a:solidFill>
            </a:endParaRPr>
          </a:p>
        </p:txBody>
      </p:sp>
      <p:sp>
        <p:nvSpPr>
          <p:cNvPr id="21" name="Текст 1">
            <a:extLst>
              <a:ext uri="{FF2B5EF4-FFF2-40B4-BE49-F238E27FC236}">
                <a16:creationId xmlns:a16="http://schemas.microsoft.com/office/drawing/2014/main" id="{A5A4EDB8-A507-872D-D397-A8DE7251E4CC}"/>
              </a:ext>
            </a:extLst>
          </p:cNvPr>
          <p:cNvSpPr txBox="1">
            <a:spLocks/>
          </p:cNvSpPr>
          <p:nvPr/>
        </p:nvSpPr>
        <p:spPr>
          <a:xfrm>
            <a:off x="4515869" y="4035150"/>
            <a:ext cx="6581030" cy="4287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solidFill>
                  <a:srgbClr val="366088"/>
                </a:solidFill>
              </a:rPr>
              <a:t>НИЛ </a:t>
            </a:r>
            <a:r>
              <a:rPr lang="ru-RU" sz="2000" dirty="0" err="1">
                <a:solidFill>
                  <a:srgbClr val="366088"/>
                </a:solidFill>
              </a:rPr>
              <a:t>энергоэффективных</a:t>
            </a:r>
            <a:r>
              <a:rPr lang="ru-RU" sz="2000" dirty="0">
                <a:solidFill>
                  <a:srgbClr val="366088"/>
                </a:solidFill>
              </a:rPr>
              <a:t> Систем на Кристалле</a:t>
            </a:r>
            <a:endParaRPr lang="ru-RU" sz="2000" dirty="0">
              <a:solidFill>
                <a:srgbClr val="366088"/>
              </a:solidFill>
              <a:latin typeface="Proxima Nova Rg" panose="02000506030000020004" pitchFamily="2" charset="0"/>
            </a:endParaRPr>
          </a:p>
        </p:txBody>
      </p:sp>
      <p:pic>
        <p:nvPicPr>
          <p:cNvPr id="25" name="Picture 7" descr="C:\Users\srg_chs\Desktop\logo_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078" y="4463895"/>
            <a:ext cx="2693308" cy="42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92E8B3-BB56-48D3-AB7E-60CE4B597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7657" y="4823385"/>
            <a:ext cx="1141243" cy="10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47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198018-5E26-458E-87D9-56D40C56D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098" y="3216875"/>
            <a:ext cx="10130515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FD68AF32-B1E6-49A1-A604-FCA7617AB1C1}"/>
              </a:ext>
            </a:extLst>
          </p:cNvPr>
          <p:cNvSpPr txBox="1">
            <a:spLocks/>
          </p:cNvSpPr>
          <p:nvPr/>
        </p:nvSpPr>
        <p:spPr>
          <a:xfrm>
            <a:off x="1663167" y="3866357"/>
            <a:ext cx="5263606" cy="6805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/>
              <a:t>Частный случай дизайна </a:t>
            </a:r>
            <a:r>
              <a:rPr lang="ru-RU" sz="1600" dirty="0"/>
              <a:t>– процессорное ядро.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99197B4E-2BB2-4E14-A764-3EAB2C51D51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883B72C-399F-43E9-BAB2-98818EAAE09D}"/>
              </a:ext>
            </a:extLst>
          </p:cNvPr>
          <p:cNvSpPr txBox="1">
            <a:spLocks/>
          </p:cNvSpPr>
          <p:nvPr/>
        </p:nvSpPr>
        <p:spPr>
          <a:xfrm>
            <a:off x="1663167" y="5465411"/>
            <a:ext cx="5263606" cy="6805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/>
              <a:t>Спецификация </a:t>
            </a:r>
            <a:r>
              <a:rPr lang="ru-RU" sz="1600" dirty="0"/>
              <a:t>– к набор задокументированных</a:t>
            </a:r>
            <a:br>
              <a:rPr lang="ru-RU" sz="1600" dirty="0"/>
            </a:br>
            <a:r>
              <a:rPr lang="ru-RU" sz="1600" dirty="0"/>
              <a:t>требований, которым должен удовлетворять продукт.</a:t>
            </a:r>
          </a:p>
        </p:txBody>
      </p:sp>
    </p:spTree>
    <p:extLst>
      <p:ext uri="{BB962C8B-B14F-4D97-AF65-F5344CB8AC3E}">
        <p14:creationId xmlns:p14="http://schemas.microsoft.com/office/powerpoint/2010/main" val="31418597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51C7A9-5F76-B280-F6E1-4F204DB2CA13}"/>
              </a:ext>
            </a:extLst>
          </p:cNvPr>
          <p:cNvSpPr txBox="1"/>
          <p:nvPr/>
        </p:nvSpPr>
        <p:spPr>
          <a:xfrm>
            <a:off x="5366200" y="4469095"/>
            <a:ext cx="1563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Воздействия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29AC76-9612-6129-4662-889B92C9383A}"/>
              </a:ext>
            </a:extLst>
          </p:cNvPr>
          <p:cNvCxnSpPr>
            <a:cxnSpLocks/>
          </p:cNvCxnSpPr>
          <p:nvPr/>
        </p:nvCxnSpPr>
        <p:spPr>
          <a:xfrm>
            <a:off x="838200" y="486920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F0ED90-8CAE-2AFC-9E5C-8B1855DEC78C}"/>
              </a:ext>
            </a:extLst>
          </p:cNvPr>
          <p:cNvSpPr txBox="1"/>
          <p:nvPr/>
        </p:nvSpPr>
        <p:spPr>
          <a:xfrm>
            <a:off x="2637925" y="4469095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Инженер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9265F-2CCC-1565-46BD-F1979AD9E3A0}"/>
              </a:ext>
            </a:extLst>
          </p:cNvPr>
          <p:cNvSpPr txBox="1"/>
          <p:nvPr/>
        </p:nvSpPr>
        <p:spPr>
          <a:xfrm>
            <a:off x="8695093" y="448082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FD74A-7071-A848-A3AC-E71A9E7F1477}"/>
              </a:ext>
            </a:extLst>
          </p:cNvPr>
          <p:cNvSpPr txBox="1"/>
          <p:nvPr/>
        </p:nvSpPr>
        <p:spPr>
          <a:xfrm>
            <a:off x="4646147" y="4881144"/>
            <a:ext cx="289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 </a:t>
            </a:r>
            <a:r>
              <a:rPr lang="ru-RU" sz="2000" dirty="0" err="1">
                <a:solidFill>
                  <a:srgbClr val="666666"/>
                </a:solidFill>
              </a:rPr>
              <a:t>резвёртывания</a:t>
            </a:r>
            <a:endParaRPr lang="ru-RU" sz="2000" dirty="0">
              <a:solidFill>
                <a:srgbClr val="666666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7E6AA83-02B4-F049-E30D-D630C159CA57}"/>
              </a:ext>
            </a:extLst>
          </p:cNvPr>
          <p:cNvCxnSpPr>
            <a:cxnSpLocks/>
          </p:cNvCxnSpPr>
          <p:nvPr/>
        </p:nvCxnSpPr>
        <p:spPr>
          <a:xfrm>
            <a:off x="838200" y="5292987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F2E78E-1019-1BB5-8C8D-41322DCE5D75}"/>
              </a:ext>
            </a:extLst>
          </p:cNvPr>
          <p:cNvSpPr txBox="1"/>
          <p:nvPr/>
        </p:nvSpPr>
        <p:spPr>
          <a:xfrm>
            <a:off x="2669916" y="4863117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Быстрее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F2155-FA4E-DD3E-5885-D4ACC32190FA}"/>
              </a:ext>
            </a:extLst>
          </p:cNvPr>
          <p:cNvSpPr txBox="1"/>
          <p:nvPr/>
        </p:nvSpPr>
        <p:spPr>
          <a:xfrm>
            <a:off x="8248568" y="4871574"/>
            <a:ext cx="146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Медленнее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892C1F-3218-61EC-C07A-667CA95BA2A9}"/>
              </a:ext>
            </a:extLst>
          </p:cNvPr>
          <p:cNvSpPr txBox="1"/>
          <p:nvPr/>
        </p:nvSpPr>
        <p:spPr>
          <a:xfrm>
            <a:off x="4529914" y="5290988"/>
            <a:ext cx="3236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Потенциальная надежность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12E788B-F4E8-C395-BB38-674EB1F539F7}"/>
              </a:ext>
            </a:extLst>
          </p:cNvPr>
          <p:cNvCxnSpPr>
            <a:cxnSpLocks/>
          </p:cNvCxnSpPr>
          <p:nvPr/>
        </p:nvCxnSpPr>
        <p:spPr>
          <a:xfrm>
            <a:off x="838200" y="5693303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83F2BE-D0AF-A00A-D9E8-47DBEDCC7212}"/>
              </a:ext>
            </a:extLst>
          </p:cNvPr>
          <p:cNvSpPr txBox="1"/>
          <p:nvPr/>
        </p:nvSpPr>
        <p:spPr>
          <a:xfrm>
            <a:off x="2657092" y="5304198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610B50-5F80-87CE-E2C6-3C957B59EFFD}"/>
              </a:ext>
            </a:extLst>
          </p:cNvPr>
          <p:cNvSpPr txBox="1"/>
          <p:nvPr/>
        </p:nvSpPr>
        <p:spPr>
          <a:xfrm>
            <a:off x="8449679" y="5307131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</p:spTree>
    <p:extLst>
      <p:ext uri="{BB962C8B-B14F-4D97-AF65-F5344CB8AC3E}">
        <p14:creationId xmlns:p14="http://schemas.microsoft.com/office/powerpoint/2010/main" val="20150588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51C7A9-5F76-B280-F6E1-4F204DB2CA13}"/>
              </a:ext>
            </a:extLst>
          </p:cNvPr>
          <p:cNvSpPr txBox="1"/>
          <p:nvPr/>
        </p:nvSpPr>
        <p:spPr>
          <a:xfrm>
            <a:off x="5366200" y="4469095"/>
            <a:ext cx="1563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Воздействия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29AC76-9612-6129-4662-889B92C9383A}"/>
              </a:ext>
            </a:extLst>
          </p:cNvPr>
          <p:cNvCxnSpPr>
            <a:cxnSpLocks/>
          </p:cNvCxnSpPr>
          <p:nvPr/>
        </p:nvCxnSpPr>
        <p:spPr>
          <a:xfrm>
            <a:off x="838200" y="486920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F0ED90-8CAE-2AFC-9E5C-8B1855DEC78C}"/>
              </a:ext>
            </a:extLst>
          </p:cNvPr>
          <p:cNvSpPr txBox="1"/>
          <p:nvPr/>
        </p:nvSpPr>
        <p:spPr>
          <a:xfrm>
            <a:off x="2637925" y="4469095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Инженер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9265F-2CCC-1565-46BD-F1979AD9E3A0}"/>
              </a:ext>
            </a:extLst>
          </p:cNvPr>
          <p:cNvSpPr txBox="1"/>
          <p:nvPr/>
        </p:nvSpPr>
        <p:spPr>
          <a:xfrm>
            <a:off x="8695093" y="448082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FD74A-7071-A848-A3AC-E71A9E7F1477}"/>
              </a:ext>
            </a:extLst>
          </p:cNvPr>
          <p:cNvSpPr txBox="1"/>
          <p:nvPr/>
        </p:nvSpPr>
        <p:spPr>
          <a:xfrm>
            <a:off x="4646147" y="4881144"/>
            <a:ext cx="289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 </a:t>
            </a:r>
            <a:r>
              <a:rPr lang="ru-RU" sz="2000" dirty="0" err="1">
                <a:solidFill>
                  <a:srgbClr val="666666"/>
                </a:solidFill>
              </a:rPr>
              <a:t>резвёртывания</a:t>
            </a:r>
            <a:endParaRPr lang="ru-RU" sz="2000" dirty="0">
              <a:solidFill>
                <a:srgbClr val="666666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7E6AA83-02B4-F049-E30D-D630C159CA57}"/>
              </a:ext>
            </a:extLst>
          </p:cNvPr>
          <p:cNvCxnSpPr>
            <a:cxnSpLocks/>
          </p:cNvCxnSpPr>
          <p:nvPr/>
        </p:nvCxnSpPr>
        <p:spPr>
          <a:xfrm>
            <a:off x="838200" y="5292987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F2E78E-1019-1BB5-8C8D-41322DCE5D75}"/>
              </a:ext>
            </a:extLst>
          </p:cNvPr>
          <p:cNvSpPr txBox="1"/>
          <p:nvPr/>
        </p:nvSpPr>
        <p:spPr>
          <a:xfrm>
            <a:off x="2669916" y="4863117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Быстрее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F2155-FA4E-DD3E-5885-D4ACC32190FA}"/>
              </a:ext>
            </a:extLst>
          </p:cNvPr>
          <p:cNvSpPr txBox="1"/>
          <p:nvPr/>
        </p:nvSpPr>
        <p:spPr>
          <a:xfrm>
            <a:off x="8248568" y="4871574"/>
            <a:ext cx="146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Медленнее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892C1F-3218-61EC-C07A-667CA95BA2A9}"/>
              </a:ext>
            </a:extLst>
          </p:cNvPr>
          <p:cNvSpPr txBox="1"/>
          <p:nvPr/>
        </p:nvSpPr>
        <p:spPr>
          <a:xfrm>
            <a:off x="4529914" y="5290988"/>
            <a:ext cx="3236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Потенциальная надежность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12E788B-F4E8-C395-BB38-674EB1F539F7}"/>
              </a:ext>
            </a:extLst>
          </p:cNvPr>
          <p:cNvCxnSpPr>
            <a:cxnSpLocks/>
          </p:cNvCxnSpPr>
          <p:nvPr/>
        </p:nvCxnSpPr>
        <p:spPr>
          <a:xfrm>
            <a:off x="838200" y="5693303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83F2BE-D0AF-A00A-D9E8-47DBEDCC7212}"/>
              </a:ext>
            </a:extLst>
          </p:cNvPr>
          <p:cNvSpPr txBox="1"/>
          <p:nvPr/>
        </p:nvSpPr>
        <p:spPr>
          <a:xfrm>
            <a:off x="2657092" y="5304198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610B50-5F80-87CE-E2C6-3C957B59EFFD}"/>
              </a:ext>
            </a:extLst>
          </p:cNvPr>
          <p:cNvSpPr txBox="1"/>
          <p:nvPr/>
        </p:nvSpPr>
        <p:spPr>
          <a:xfrm>
            <a:off x="8449679" y="5307131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5EE01A-E2ED-A43B-7AE4-CB364961BC60}"/>
              </a:ext>
            </a:extLst>
          </p:cNvPr>
          <p:cNvSpPr txBox="1"/>
          <p:nvPr/>
        </p:nvSpPr>
        <p:spPr>
          <a:xfrm>
            <a:off x="5377774" y="5683528"/>
            <a:ext cx="1540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Доступность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834E35-8BB4-DD4A-2929-701783AF4934}"/>
              </a:ext>
            </a:extLst>
          </p:cNvPr>
          <p:cNvSpPr txBox="1"/>
          <p:nvPr/>
        </p:nvSpPr>
        <p:spPr>
          <a:xfrm>
            <a:off x="2700340" y="5683528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7B6764-C291-B47B-C949-0FDA6AD74273}"/>
              </a:ext>
            </a:extLst>
          </p:cNvPr>
          <p:cNvSpPr txBox="1"/>
          <p:nvPr/>
        </p:nvSpPr>
        <p:spPr>
          <a:xfrm>
            <a:off x="8405072" y="5699169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0FBBA5A2-A977-85DC-DADD-1F26462557ED}"/>
              </a:ext>
            </a:extLst>
          </p:cNvPr>
          <p:cNvCxnSpPr>
            <a:cxnSpLocks/>
          </p:cNvCxnSpPr>
          <p:nvPr/>
        </p:nvCxnSpPr>
        <p:spPr>
          <a:xfrm>
            <a:off x="838200" y="6075592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3429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51C7A9-5F76-B280-F6E1-4F204DB2CA13}"/>
              </a:ext>
            </a:extLst>
          </p:cNvPr>
          <p:cNvSpPr txBox="1"/>
          <p:nvPr/>
        </p:nvSpPr>
        <p:spPr>
          <a:xfrm>
            <a:off x="5366200" y="4469095"/>
            <a:ext cx="1563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Воздействия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29AC76-9612-6129-4662-889B92C9383A}"/>
              </a:ext>
            </a:extLst>
          </p:cNvPr>
          <p:cNvCxnSpPr>
            <a:cxnSpLocks/>
          </p:cNvCxnSpPr>
          <p:nvPr/>
        </p:nvCxnSpPr>
        <p:spPr>
          <a:xfrm>
            <a:off x="838200" y="486920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F0ED90-8CAE-2AFC-9E5C-8B1855DEC78C}"/>
              </a:ext>
            </a:extLst>
          </p:cNvPr>
          <p:cNvSpPr txBox="1"/>
          <p:nvPr/>
        </p:nvSpPr>
        <p:spPr>
          <a:xfrm>
            <a:off x="2637925" y="4469095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Инженер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9265F-2CCC-1565-46BD-F1979AD9E3A0}"/>
              </a:ext>
            </a:extLst>
          </p:cNvPr>
          <p:cNvSpPr txBox="1"/>
          <p:nvPr/>
        </p:nvSpPr>
        <p:spPr>
          <a:xfrm>
            <a:off x="8695093" y="448082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FD74A-7071-A848-A3AC-E71A9E7F1477}"/>
              </a:ext>
            </a:extLst>
          </p:cNvPr>
          <p:cNvSpPr txBox="1"/>
          <p:nvPr/>
        </p:nvSpPr>
        <p:spPr>
          <a:xfrm>
            <a:off x="4646147" y="4881144"/>
            <a:ext cx="289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 </a:t>
            </a:r>
            <a:r>
              <a:rPr lang="ru-RU" sz="2000" dirty="0" err="1">
                <a:solidFill>
                  <a:srgbClr val="666666"/>
                </a:solidFill>
              </a:rPr>
              <a:t>резвёртывания</a:t>
            </a:r>
            <a:endParaRPr lang="ru-RU" sz="2000" dirty="0">
              <a:solidFill>
                <a:srgbClr val="666666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7E6AA83-02B4-F049-E30D-D630C159CA57}"/>
              </a:ext>
            </a:extLst>
          </p:cNvPr>
          <p:cNvCxnSpPr>
            <a:cxnSpLocks/>
          </p:cNvCxnSpPr>
          <p:nvPr/>
        </p:nvCxnSpPr>
        <p:spPr>
          <a:xfrm>
            <a:off x="838200" y="5292987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F2E78E-1019-1BB5-8C8D-41322DCE5D75}"/>
              </a:ext>
            </a:extLst>
          </p:cNvPr>
          <p:cNvSpPr txBox="1"/>
          <p:nvPr/>
        </p:nvSpPr>
        <p:spPr>
          <a:xfrm>
            <a:off x="2669916" y="4863117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Быстрее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F2155-FA4E-DD3E-5885-D4ACC32190FA}"/>
              </a:ext>
            </a:extLst>
          </p:cNvPr>
          <p:cNvSpPr txBox="1"/>
          <p:nvPr/>
        </p:nvSpPr>
        <p:spPr>
          <a:xfrm>
            <a:off x="8248568" y="4871574"/>
            <a:ext cx="146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Медленнее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892C1F-3218-61EC-C07A-667CA95BA2A9}"/>
              </a:ext>
            </a:extLst>
          </p:cNvPr>
          <p:cNvSpPr txBox="1"/>
          <p:nvPr/>
        </p:nvSpPr>
        <p:spPr>
          <a:xfrm>
            <a:off x="4529914" y="5290988"/>
            <a:ext cx="3236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Потенциальная надежность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12E788B-F4E8-C395-BB38-674EB1F539F7}"/>
              </a:ext>
            </a:extLst>
          </p:cNvPr>
          <p:cNvCxnSpPr>
            <a:cxnSpLocks/>
          </p:cNvCxnSpPr>
          <p:nvPr/>
        </p:nvCxnSpPr>
        <p:spPr>
          <a:xfrm>
            <a:off x="838200" y="5693303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83F2BE-D0AF-A00A-D9E8-47DBEDCC7212}"/>
              </a:ext>
            </a:extLst>
          </p:cNvPr>
          <p:cNvSpPr txBox="1"/>
          <p:nvPr/>
        </p:nvSpPr>
        <p:spPr>
          <a:xfrm>
            <a:off x="2657092" y="5304198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610B50-5F80-87CE-E2C6-3C957B59EFFD}"/>
              </a:ext>
            </a:extLst>
          </p:cNvPr>
          <p:cNvSpPr txBox="1"/>
          <p:nvPr/>
        </p:nvSpPr>
        <p:spPr>
          <a:xfrm>
            <a:off x="8449679" y="5307131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5EE01A-E2ED-A43B-7AE4-CB364961BC60}"/>
              </a:ext>
            </a:extLst>
          </p:cNvPr>
          <p:cNvSpPr txBox="1"/>
          <p:nvPr/>
        </p:nvSpPr>
        <p:spPr>
          <a:xfrm>
            <a:off x="5377774" y="5683528"/>
            <a:ext cx="1540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Доступность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1411A77A-EDC1-62D4-D93F-6E18DB4DECEE}"/>
              </a:ext>
            </a:extLst>
          </p:cNvPr>
          <p:cNvCxnSpPr>
            <a:cxnSpLocks/>
          </p:cNvCxnSpPr>
          <p:nvPr/>
        </p:nvCxnSpPr>
        <p:spPr>
          <a:xfrm>
            <a:off x="838200" y="6075592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6834E35-8BB4-DD4A-2929-701783AF4934}"/>
              </a:ext>
            </a:extLst>
          </p:cNvPr>
          <p:cNvSpPr txBox="1"/>
          <p:nvPr/>
        </p:nvSpPr>
        <p:spPr>
          <a:xfrm>
            <a:off x="2700340" y="5683528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7B6764-C291-B47B-C949-0FDA6AD74273}"/>
              </a:ext>
            </a:extLst>
          </p:cNvPr>
          <p:cNvSpPr txBox="1"/>
          <p:nvPr/>
        </p:nvSpPr>
        <p:spPr>
          <a:xfrm>
            <a:off x="8405072" y="5699169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F926B9-4663-1BC8-8FC2-526662797788}"/>
              </a:ext>
            </a:extLst>
          </p:cNvPr>
          <p:cNvSpPr txBox="1"/>
          <p:nvPr/>
        </p:nvSpPr>
        <p:spPr>
          <a:xfrm>
            <a:off x="5548125" y="6077014"/>
            <a:ext cx="1168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808455-7532-7E40-5701-2AF6D00175B6}"/>
              </a:ext>
            </a:extLst>
          </p:cNvPr>
          <p:cNvSpPr txBox="1"/>
          <p:nvPr/>
        </p:nvSpPr>
        <p:spPr>
          <a:xfrm>
            <a:off x="1642458" y="6086358"/>
            <a:ext cx="3281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Зависит от размера дизайна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0E89A0-8068-E2C6-A6AD-F00AC5A9762F}"/>
              </a:ext>
            </a:extLst>
          </p:cNvPr>
          <p:cNvSpPr txBox="1"/>
          <p:nvPr/>
        </p:nvSpPr>
        <p:spPr>
          <a:xfrm>
            <a:off x="7406222" y="6084409"/>
            <a:ext cx="3281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Зависит от размера дизайна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236F8FB-8F12-151B-38E5-06C1FA960A5B}"/>
              </a:ext>
            </a:extLst>
          </p:cNvPr>
          <p:cNvCxnSpPr>
            <a:cxnSpLocks/>
          </p:cNvCxnSpPr>
          <p:nvPr/>
        </p:nvCxnSpPr>
        <p:spPr>
          <a:xfrm>
            <a:off x="849025" y="6491343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1012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51C7A9-5F76-B280-F6E1-4F204DB2CA13}"/>
              </a:ext>
            </a:extLst>
          </p:cNvPr>
          <p:cNvSpPr txBox="1"/>
          <p:nvPr/>
        </p:nvSpPr>
        <p:spPr>
          <a:xfrm>
            <a:off x="5366200" y="4469095"/>
            <a:ext cx="1563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Воздействия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29AC76-9612-6129-4662-889B92C9383A}"/>
              </a:ext>
            </a:extLst>
          </p:cNvPr>
          <p:cNvCxnSpPr>
            <a:cxnSpLocks/>
          </p:cNvCxnSpPr>
          <p:nvPr/>
        </p:nvCxnSpPr>
        <p:spPr>
          <a:xfrm>
            <a:off x="838200" y="486920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F0ED90-8CAE-2AFC-9E5C-8B1855DEC78C}"/>
              </a:ext>
            </a:extLst>
          </p:cNvPr>
          <p:cNvSpPr txBox="1"/>
          <p:nvPr/>
        </p:nvSpPr>
        <p:spPr>
          <a:xfrm>
            <a:off x="2615316" y="4475712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Инженер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9265F-2CCC-1565-46BD-F1979AD9E3A0}"/>
              </a:ext>
            </a:extLst>
          </p:cNvPr>
          <p:cNvSpPr txBox="1"/>
          <p:nvPr/>
        </p:nvSpPr>
        <p:spPr>
          <a:xfrm>
            <a:off x="8695093" y="448082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FD74A-7071-A848-A3AC-E71A9E7F1477}"/>
              </a:ext>
            </a:extLst>
          </p:cNvPr>
          <p:cNvSpPr txBox="1"/>
          <p:nvPr/>
        </p:nvSpPr>
        <p:spPr>
          <a:xfrm>
            <a:off x="4646147" y="4881144"/>
            <a:ext cx="289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 </a:t>
            </a:r>
            <a:r>
              <a:rPr lang="ru-RU" sz="2000" dirty="0" err="1">
                <a:solidFill>
                  <a:srgbClr val="666666"/>
                </a:solidFill>
              </a:rPr>
              <a:t>резвёртывания</a:t>
            </a:r>
            <a:endParaRPr lang="ru-RU" sz="2000" dirty="0">
              <a:solidFill>
                <a:srgbClr val="666666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7E6AA83-02B4-F049-E30D-D630C159CA57}"/>
              </a:ext>
            </a:extLst>
          </p:cNvPr>
          <p:cNvCxnSpPr>
            <a:cxnSpLocks/>
          </p:cNvCxnSpPr>
          <p:nvPr/>
        </p:nvCxnSpPr>
        <p:spPr>
          <a:xfrm>
            <a:off x="838200" y="5292987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F2E78E-1019-1BB5-8C8D-41322DCE5D75}"/>
              </a:ext>
            </a:extLst>
          </p:cNvPr>
          <p:cNvSpPr txBox="1"/>
          <p:nvPr/>
        </p:nvSpPr>
        <p:spPr>
          <a:xfrm>
            <a:off x="2669916" y="4863117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Быстрее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F2155-FA4E-DD3E-5885-D4ACC32190FA}"/>
              </a:ext>
            </a:extLst>
          </p:cNvPr>
          <p:cNvSpPr txBox="1"/>
          <p:nvPr/>
        </p:nvSpPr>
        <p:spPr>
          <a:xfrm>
            <a:off x="8248568" y="4871574"/>
            <a:ext cx="146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Медленнее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892C1F-3218-61EC-C07A-667CA95BA2A9}"/>
              </a:ext>
            </a:extLst>
          </p:cNvPr>
          <p:cNvSpPr txBox="1"/>
          <p:nvPr/>
        </p:nvSpPr>
        <p:spPr>
          <a:xfrm>
            <a:off x="4529914" y="5290988"/>
            <a:ext cx="3236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Потенциальная надежность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12E788B-F4E8-C395-BB38-674EB1F539F7}"/>
              </a:ext>
            </a:extLst>
          </p:cNvPr>
          <p:cNvCxnSpPr>
            <a:cxnSpLocks/>
          </p:cNvCxnSpPr>
          <p:nvPr/>
        </p:nvCxnSpPr>
        <p:spPr>
          <a:xfrm>
            <a:off x="838200" y="5693303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83F2BE-D0AF-A00A-D9E8-47DBEDCC7212}"/>
              </a:ext>
            </a:extLst>
          </p:cNvPr>
          <p:cNvSpPr txBox="1"/>
          <p:nvPr/>
        </p:nvSpPr>
        <p:spPr>
          <a:xfrm>
            <a:off x="2657092" y="5304198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610B50-5F80-87CE-E2C6-3C957B59EFFD}"/>
              </a:ext>
            </a:extLst>
          </p:cNvPr>
          <p:cNvSpPr txBox="1"/>
          <p:nvPr/>
        </p:nvSpPr>
        <p:spPr>
          <a:xfrm>
            <a:off x="8449679" y="5307131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5EE01A-E2ED-A43B-7AE4-CB364961BC60}"/>
              </a:ext>
            </a:extLst>
          </p:cNvPr>
          <p:cNvSpPr txBox="1"/>
          <p:nvPr/>
        </p:nvSpPr>
        <p:spPr>
          <a:xfrm>
            <a:off x="5377774" y="5683528"/>
            <a:ext cx="1540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Доступность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1411A77A-EDC1-62D4-D93F-6E18DB4DECEE}"/>
              </a:ext>
            </a:extLst>
          </p:cNvPr>
          <p:cNvCxnSpPr>
            <a:cxnSpLocks/>
          </p:cNvCxnSpPr>
          <p:nvPr/>
        </p:nvCxnSpPr>
        <p:spPr>
          <a:xfrm>
            <a:off x="838200" y="6075592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6834E35-8BB4-DD4A-2929-701783AF4934}"/>
              </a:ext>
            </a:extLst>
          </p:cNvPr>
          <p:cNvSpPr txBox="1"/>
          <p:nvPr/>
        </p:nvSpPr>
        <p:spPr>
          <a:xfrm>
            <a:off x="2700340" y="5683528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7B6764-C291-B47B-C949-0FDA6AD74273}"/>
              </a:ext>
            </a:extLst>
          </p:cNvPr>
          <p:cNvSpPr txBox="1"/>
          <p:nvPr/>
        </p:nvSpPr>
        <p:spPr>
          <a:xfrm>
            <a:off x="8405072" y="5699169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F926B9-4663-1BC8-8FC2-526662797788}"/>
              </a:ext>
            </a:extLst>
          </p:cNvPr>
          <p:cNvSpPr txBox="1"/>
          <p:nvPr/>
        </p:nvSpPr>
        <p:spPr>
          <a:xfrm>
            <a:off x="5548125" y="6077014"/>
            <a:ext cx="1168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</a:t>
            </a: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8D762C4B-3B4E-50F9-F1CA-67E8A83E1FE4}"/>
              </a:ext>
            </a:extLst>
          </p:cNvPr>
          <p:cNvCxnSpPr>
            <a:cxnSpLocks/>
          </p:cNvCxnSpPr>
          <p:nvPr/>
        </p:nvCxnSpPr>
        <p:spPr>
          <a:xfrm>
            <a:off x="849025" y="6491343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A808455-7532-7E40-5701-2AF6D00175B6}"/>
              </a:ext>
            </a:extLst>
          </p:cNvPr>
          <p:cNvSpPr txBox="1"/>
          <p:nvPr/>
        </p:nvSpPr>
        <p:spPr>
          <a:xfrm>
            <a:off x="1642458" y="6086358"/>
            <a:ext cx="3281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Зависит от размера дизайна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0E89A0-8068-E2C6-A6AD-F00AC5A9762F}"/>
              </a:ext>
            </a:extLst>
          </p:cNvPr>
          <p:cNvSpPr txBox="1"/>
          <p:nvPr/>
        </p:nvSpPr>
        <p:spPr>
          <a:xfrm>
            <a:off x="7449056" y="6095116"/>
            <a:ext cx="3281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Зависит от размера дизайна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6EE2985-4C61-B77B-8F8D-8E2D7AE3E9CA}"/>
              </a:ext>
            </a:extLst>
          </p:cNvPr>
          <p:cNvSpPr txBox="1"/>
          <p:nvPr/>
        </p:nvSpPr>
        <p:spPr>
          <a:xfrm>
            <a:off x="4984487" y="6471573"/>
            <a:ext cx="229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Воз-</a:t>
            </a:r>
            <a:r>
              <a:rPr lang="ru-RU" sz="2000" dirty="0" err="1">
                <a:solidFill>
                  <a:srgbClr val="666666"/>
                </a:solidFill>
              </a:rPr>
              <a:t>ть</a:t>
            </a:r>
            <a:r>
              <a:rPr lang="ru-RU" sz="2000" dirty="0">
                <a:solidFill>
                  <a:srgbClr val="666666"/>
                </a:solidFill>
              </a:rPr>
              <a:t> применения</a:t>
            </a:r>
          </a:p>
        </p:txBody>
      </p: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B8B6C01D-C57F-57FC-2338-268B23720465}"/>
              </a:ext>
            </a:extLst>
          </p:cNvPr>
          <p:cNvCxnSpPr>
            <a:cxnSpLocks/>
          </p:cNvCxnSpPr>
          <p:nvPr/>
        </p:nvCxnSpPr>
        <p:spPr>
          <a:xfrm>
            <a:off x="877964" y="6872166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4D9D038-5ABF-1315-F14E-80469566BB36}"/>
              </a:ext>
            </a:extLst>
          </p:cNvPr>
          <p:cNvSpPr txBox="1"/>
          <p:nvPr/>
        </p:nvSpPr>
        <p:spPr>
          <a:xfrm>
            <a:off x="2677689" y="6472056"/>
            <a:ext cx="90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Всегда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BA07F3-7A46-BE96-920F-6ABD46BACEBD}"/>
              </a:ext>
            </a:extLst>
          </p:cNvPr>
          <p:cNvSpPr txBox="1"/>
          <p:nvPr/>
        </p:nvSpPr>
        <p:spPr>
          <a:xfrm>
            <a:off x="7450445" y="6471573"/>
            <a:ext cx="3281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Зависит от размера дизайна</a:t>
            </a:r>
          </a:p>
        </p:txBody>
      </p:sp>
    </p:spTree>
    <p:extLst>
      <p:ext uri="{BB962C8B-B14F-4D97-AF65-F5344CB8AC3E}">
        <p14:creationId xmlns:p14="http://schemas.microsoft.com/office/powerpoint/2010/main" val="28190332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39E599-C39C-5C9E-E247-A003F25FF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209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58018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dirty="0"/>
              <a:t>Для </a:t>
            </a:r>
            <a:r>
              <a:rPr lang="ru-RU" sz="2400" dirty="0">
                <a:solidFill>
                  <a:srgbClr val="6A57A1"/>
                </a:solidFill>
              </a:rPr>
              <a:t>верификации целого ядра</a:t>
            </a:r>
            <a:br>
              <a:rPr lang="en-US" sz="2400" dirty="0">
                <a:solidFill>
                  <a:srgbClr val="6A57A1"/>
                </a:solidFill>
              </a:rPr>
            </a:br>
            <a:r>
              <a:rPr lang="ru-RU" sz="2400" dirty="0"/>
              <a:t>используется </a:t>
            </a:r>
            <a:r>
              <a:rPr lang="ru-RU" sz="2400" dirty="0">
                <a:solidFill>
                  <a:srgbClr val="6A57A1"/>
                </a:solidFill>
              </a:rPr>
              <a:t>симуляция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ru-RU" sz="2400" dirty="0"/>
              <a:t>Генераторы случайных инструкций.</a:t>
            </a:r>
            <a:endParaRPr lang="en-US" sz="2400" dirty="0"/>
          </a:p>
          <a:p>
            <a:r>
              <a:rPr lang="ru-RU" sz="2400" dirty="0"/>
              <a:t>Высокие уровни абстракции</a:t>
            </a:r>
            <a:r>
              <a:rPr lang="en-US" sz="2400" dirty="0"/>
              <a:t>: </a:t>
            </a:r>
            <a:r>
              <a:rPr lang="ru-RU" sz="2400" dirty="0"/>
              <a:t>ООП</a:t>
            </a:r>
            <a:r>
              <a:rPr lang="en-US" sz="2400" dirty="0"/>
              <a:t>,</a:t>
            </a:r>
            <a:r>
              <a:rPr lang="ru-RU" sz="2400" dirty="0"/>
              <a:t> </a:t>
            </a:r>
            <a:r>
              <a:rPr lang="en-US" sz="2400" dirty="0"/>
              <a:t>UVM.</a:t>
            </a:r>
          </a:p>
          <a:p>
            <a:r>
              <a:rPr lang="en-US" sz="2400" dirty="0"/>
              <a:t>C</a:t>
            </a:r>
            <a:r>
              <a:rPr lang="ru-RU" sz="2400" dirty="0"/>
              <a:t>бор функционального покрытия</a:t>
            </a:r>
            <a:r>
              <a:rPr lang="en-US" sz="2400" dirty="0"/>
              <a:t>.</a:t>
            </a:r>
          </a:p>
          <a:p>
            <a:r>
              <a:rPr lang="ru-RU" sz="2400" dirty="0"/>
              <a:t>Сбор покрытия кода.</a:t>
            </a:r>
          </a:p>
          <a:p>
            <a:r>
              <a:rPr lang="ru-RU" sz="2400" dirty="0"/>
              <a:t>Тестовые регрессии.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AFD46AB-B7EE-04A6-78CB-9A880B24FD75}"/>
              </a:ext>
            </a:extLst>
          </p:cNvPr>
          <p:cNvSpPr/>
          <p:nvPr/>
        </p:nvSpPr>
        <p:spPr>
          <a:xfrm>
            <a:off x="6812772" y="2093128"/>
            <a:ext cx="4926330" cy="3278967"/>
          </a:xfrm>
          <a:prstGeom prst="rect">
            <a:avLst/>
          </a:prstGeom>
          <a:noFill/>
          <a:ln w="28575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7FBE27F-5D26-F1E2-E507-1BA53403F64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198401" y="2372141"/>
            <a:ext cx="1535494" cy="12919"/>
          </a:xfrm>
          <a:prstGeom prst="straightConnector1">
            <a:avLst/>
          </a:prstGeom>
          <a:ln w="28575">
            <a:solidFill>
              <a:srgbClr val="6A57A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B0F9E871-FE53-2CC2-91AC-FCE6E5C42D6F}"/>
              </a:ext>
            </a:extLst>
          </p:cNvPr>
          <p:cNvCxnSpPr>
            <a:cxnSpLocks/>
          </p:cNvCxnSpPr>
          <p:nvPr/>
        </p:nvCxnSpPr>
        <p:spPr>
          <a:xfrm>
            <a:off x="6764650" y="2385060"/>
            <a:ext cx="48122" cy="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02ABC610-14B0-93A6-9854-F1AFDB310806}"/>
              </a:ext>
            </a:extLst>
          </p:cNvPr>
          <p:cNvSpPr/>
          <p:nvPr/>
        </p:nvSpPr>
        <p:spPr>
          <a:xfrm>
            <a:off x="3522345" y="2218251"/>
            <a:ext cx="1676056" cy="3077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77151D-A9FC-8C97-6B59-72DC622B0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649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313D62-90DB-3DD1-CCD4-00FA8B04B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5867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dirty="0"/>
              <a:t>Для </a:t>
            </a:r>
            <a:r>
              <a:rPr lang="ru-RU" sz="2400" dirty="0">
                <a:solidFill>
                  <a:srgbClr val="6A57A1"/>
                </a:solidFill>
              </a:rPr>
              <a:t>верификации отдельных блоков </a:t>
            </a:r>
            <a:r>
              <a:rPr lang="ru-RU" sz="2400" dirty="0"/>
              <a:t>используется </a:t>
            </a:r>
            <a:r>
              <a:rPr lang="ru-RU" sz="2400" dirty="0">
                <a:solidFill>
                  <a:srgbClr val="6A57A1"/>
                </a:solidFill>
              </a:rPr>
              <a:t>формальная верификация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ru-RU" sz="2400" dirty="0"/>
              <a:t>Симуляция тоже используется.</a:t>
            </a:r>
            <a:endParaRPr lang="en-US" sz="2400" dirty="0"/>
          </a:p>
          <a:p>
            <a:r>
              <a:rPr lang="ru-RU" sz="2400" dirty="0"/>
              <a:t>Все зависит от сложности дизайна.</a:t>
            </a:r>
          </a:p>
          <a:p>
            <a:r>
              <a:rPr lang="ru-RU" sz="2400" dirty="0"/>
              <a:t>Для верификации </a:t>
            </a:r>
            <a:r>
              <a:rPr lang="en-US" sz="2400" dirty="0"/>
              <a:t>"</a:t>
            </a:r>
            <a:r>
              <a:rPr lang="ru-RU" sz="2400" dirty="0"/>
              <a:t>критических</a:t>
            </a:r>
            <a:r>
              <a:rPr lang="en-US" sz="2400" dirty="0"/>
              <a:t>" </a:t>
            </a:r>
            <a:r>
              <a:rPr lang="ru-RU" sz="2400" dirty="0"/>
              <a:t>блоков – формальная верификация.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21EE10-EFA7-7C7B-C1F3-7840DE268D5A}"/>
              </a:ext>
            </a:extLst>
          </p:cNvPr>
          <p:cNvSpPr/>
          <p:nvPr/>
        </p:nvSpPr>
        <p:spPr>
          <a:xfrm>
            <a:off x="7792720" y="3378199"/>
            <a:ext cx="416560" cy="375921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1825134-91A7-CAE1-DAC7-F0C823006C43}"/>
              </a:ext>
            </a:extLst>
          </p:cNvPr>
          <p:cNvSpPr/>
          <p:nvPr/>
        </p:nvSpPr>
        <p:spPr>
          <a:xfrm>
            <a:off x="9235440" y="3345596"/>
            <a:ext cx="513080" cy="362992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F9F7643-D3FF-808C-8E34-AE1F84556009}"/>
              </a:ext>
            </a:extLst>
          </p:cNvPr>
          <p:cNvSpPr/>
          <p:nvPr/>
        </p:nvSpPr>
        <p:spPr>
          <a:xfrm>
            <a:off x="10154920" y="4320956"/>
            <a:ext cx="970280" cy="251044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8DA28F4-D110-CE8A-CBAF-3D1EA6B12A21}"/>
              </a:ext>
            </a:extLst>
          </p:cNvPr>
          <p:cNvSpPr/>
          <p:nvPr/>
        </p:nvSpPr>
        <p:spPr>
          <a:xfrm>
            <a:off x="9362440" y="4249080"/>
            <a:ext cx="513080" cy="4346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олилиния: фигура 32">
            <a:extLst>
              <a:ext uri="{FF2B5EF4-FFF2-40B4-BE49-F238E27FC236}">
                <a16:creationId xmlns:a16="http://schemas.microsoft.com/office/drawing/2014/main" id="{793E66EF-BFD7-B41F-1448-5C82B583D2B5}"/>
              </a:ext>
            </a:extLst>
          </p:cNvPr>
          <p:cNvSpPr/>
          <p:nvPr/>
        </p:nvSpPr>
        <p:spPr>
          <a:xfrm>
            <a:off x="5958349" y="2440304"/>
            <a:ext cx="2012171" cy="843915"/>
          </a:xfrm>
          <a:custGeom>
            <a:avLst/>
            <a:gdLst>
              <a:gd name="connsiteX0" fmla="*/ 0 w 1813560"/>
              <a:gd name="connsiteY0" fmla="*/ 0 h 899160"/>
              <a:gd name="connsiteX1" fmla="*/ 685800 w 1813560"/>
              <a:gd name="connsiteY1" fmla="*/ 83820 h 899160"/>
              <a:gd name="connsiteX2" fmla="*/ 1295400 w 1813560"/>
              <a:gd name="connsiteY2" fmla="*/ 381000 h 899160"/>
              <a:gd name="connsiteX3" fmla="*/ 1813560 w 1813560"/>
              <a:gd name="connsiteY3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3560" h="899160">
                <a:moveTo>
                  <a:pt x="0" y="0"/>
                </a:moveTo>
                <a:cubicBezTo>
                  <a:pt x="234950" y="10160"/>
                  <a:pt x="469900" y="20320"/>
                  <a:pt x="685800" y="83820"/>
                </a:cubicBezTo>
                <a:cubicBezTo>
                  <a:pt x="901700" y="147320"/>
                  <a:pt x="1107440" y="245110"/>
                  <a:pt x="1295400" y="381000"/>
                </a:cubicBezTo>
                <a:cubicBezTo>
                  <a:pt x="1483360" y="516890"/>
                  <a:pt x="1648460" y="708025"/>
                  <a:pt x="1813560" y="899160"/>
                </a:cubicBezTo>
              </a:path>
            </a:pathLst>
          </a:custGeom>
          <a:noFill/>
          <a:ln w="19050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олилиния: фигура 37">
            <a:extLst>
              <a:ext uri="{FF2B5EF4-FFF2-40B4-BE49-F238E27FC236}">
                <a16:creationId xmlns:a16="http://schemas.microsoft.com/office/drawing/2014/main" id="{51AE8879-2ED8-F502-E7D8-F8F05177887D}"/>
              </a:ext>
            </a:extLst>
          </p:cNvPr>
          <p:cNvSpPr/>
          <p:nvPr/>
        </p:nvSpPr>
        <p:spPr>
          <a:xfrm>
            <a:off x="5958349" y="2385060"/>
            <a:ext cx="3536171" cy="1752600"/>
          </a:xfrm>
          <a:custGeom>
            <a:avLst/>
            <a:gdLst>
              <a:gd name="connsiteX0" fmla="*/ 0 w 3329940"/>
              <a:gd name="connsiteY0" fmla="*/ 5490 h 1803810"/>
              <a:gd name="connsiteX1" fmla="*/ 777240 w 3329940"/>
              <a:gd name="connsiteY1" fmla="*/ 13110 h 1803810"/>
              <a:gd name="connsiteX2" fmla="*/ 1440180 w 3329940"/>
              <a:gd name="connsiteY2" fmla="*/ 119790 h 1803810"/>
              <a:gd name="connsiteX3" fmla="*/ 2217420 w 3329940"/>
              <a:gd name="connsiteY3" fmla="*/ 508410 h 1803810"/>
              <a:gd name="connsiteX4" fmla="*/ 2811780 w 3329940"/>
              <a:gd name="connsiteY4" fmla="*/ 1041810 h 1803810"/>
              <a:gd name="connsiteX5" fmla="*/ 3329940 w 3329940"/>
              <a:gd name="connsiteY5" fmla="*/ 1803810 h 180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29940" h="1803810">
                <a:moveTo>
                  <a:pt x="0" y="5490"/>
                </a:moveTo>
                <a:cubicBezTo>
                  <a:pt x="268605" y="-225"/>
                  <a:pt x="537210" y="-5940"/>
                  <a:pt x="777240" y="13110"/>
                </a:cubicBezTo>
                <a:cubicBezTo>
                  <a:pt x="1017270" y="32160"/>
                  <a:pt x="1200150" y="37240"/>
                  <a:pt x="1440180" y="119790"/>
                </a:cubicBezTo>
                <a:cubicBezTo>
                  <a:pt x="1680210" y="202340"/>
                  <a:pt x="1988820" y="354740"/>
                  <a:pt x="2217420" y="508410"/>
                </a:cubicBezTo>
                <a:cubicBezTo>
                  <a:pt x="2446020" y="662080"/>
                  <a:pt x="2626360" y="825910"/>
                  <a:pt x="2811780" y="1041810"/>
                </a:cubicBezTo>
                <a:cubicBezTo>
                  <a:pt x="2997200" y="1257710"/>
                  <a:pt x="3163570" y="1530760"/>
                  <a:pt x="3329940" y="1803810"/>
                </a:cubicBezTo>
              </a:path>
            </a:pathLst>
          </a:custGeom>
          <a:noFill/>
          <a:ln w="19050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олилиния: фигура 38">
            <a:extLst>
              <a:ext uri="{FF2B5EF4-FFF2-40B4-BE49-F238E27FC236}">
                <a16:creationId xmlns:a16="http://schemas.microsoft.com/office/drawing/2014/main" id="{24407DC1-88BD-72A8-6E45-399D8402D0D2}"/>
              </a:ext>
            </a:extLst>
          </p:cNvPr>
          <p:cNvSpPr/>
          <p:nvPr/>
        </p:nvSpPr>
        <p:spPr>
          <a:xfrm>
            <a:off x="5958349" y="2335148"/>
            <a:ext cx="3406631" cy="910972"/>
          </a:xfrm>
          <a:custGeom>
            <a:avLst/>
            <a:gdLst>
              <a:gd name="connsiteX0" fmla="*/ 0 w 3208020"/>
              <a:gd name="connsiteY0" fmla="*/ 17388 h 992748"/>
              <a:gd name="connsiteX1" fmla="*/ 1440180 w 3208020"/>
              <a:gd name="connsiteY1" fmla="*/ 32628 h 992748"/>
              <a:gd name="connsiteX2" fmla="*/ 2339340 w 3208020"/>
              <a:gd name="connsiteY2" fmla="*/ 314568 h 992748"/>
              <a:gd name="connsiteX3" fmla="*/ 3208020 w 3208020"/>
              <a:gd name="connsiteY3" fmla="*/ 992748 h 99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020" h="992748">
                <a:moveTo>
                  <a:pt x="0" y="17388"/>
                </a:moveTo>
                <a:cubicBezTo>
                  <a:pt x="525145" y="243"/>
                  <a:pt x="1050290" y="-16902"/>
                  <a:pt x="1440180" y="32628"/>
                </a:cubicBezTo>
                <a:cubicBezTo>
                  <a:pt x="1830070" y="82158"/>
                  <a:pt x="2044700" y="154548"/>
                  <a:pt x="2339340" y="314568"/>
                </a:cubicBezTo>
                <a:cubicBezTo>
                  <a:pt x="2633980" y="474588"/>
                  <a:pt x="3208020" y="992748"/>
                  <a:pt x="3208020" y="992748"/>
                </a:cubicBezTo>
              </a:path>
            </a:pathLst>
          </a:custGeom>
          <a:noFill/>
          <a:ln w="19050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олилиния: фигура 39">
            <a:extLst>
              <a:ext uri="{FF2B5EF4-FFF2-40B4-BE49-F238E27FC236}">
                <a16:creationId xmlns:a16="http://schemas.microsoft.com/office/drawing/2014/main" id="{C88F96F8-C502-C514-E13E-112A947C9E40}"/>
              </a:ext>
            </a:extLst>
          </p:cNvPr>
          <p:cNvSpPr/>
          <p:nvPr/>
        </p:nvSpPr>
        <p:spPr>
          <a:xfrm>
            <a:off x="5958349" y="2218251"/>
            <a:ext cx="5026644" cy="2024565"/>
          </a:xfrm>
          <a:custGeom>
            <a:avLst/>
            <a:gdLst>
              <a:gd name="connsiteX0" fmla="*/ 0 w 5029200"/>
              <a:gd name="connsiteY0" fmla="*/ 92125 h 2109901"/>
              <a:gd name="connsiteX1" fmla="*/ 1011936 w 5029200"/>
              <a:gd name="connsiteY1" fmla="*/ 685 h 2109901"/>
              <a:gd name="connsiteX2" fmla="*/ 2298192 w 5029200"/>
              <a:gd name="connsiteY2" fmla="*/ 86029 h 2109901"/>
              <a:gd name="connsiteX3" fmla="*/ 3401568 w 5029200"/>
              <a:gd name="connsiteY3" fmla="*/ 573709 h 2109901"/>
              <a:gd name="connsiteX4" fmla="*/ 4407408 w 5029200"/>
              <a:gd name="connsiteY4" fmla="*/ 1421053 h 2109901"/>
              <a:gd name="connsiteX5" fmla="*/ 5029200 w 5029200"/>
              <a:gd name="connsiteY5" fmla="*/ 2109901 h 210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29200" h="2109901">
                <a:moveTo>
                  <a:pt x="0" y="92125"/>
                </a:moveTo>
                <a:cubicBezTo>
                  <a:pt x="314452" y="46913"/>
                  <a:pt x="628904" y="1701"/>
                  <a:pt x="1011936" y="685"/>
                </a:cubicBezTo>
                <a:cubicBezTo>
                  <a:pt x="1394968" y="-331"/>
                  <a:pt x="1899920" y="-9475"/>
                  <a:pt x="2298192" y="86029"/>
                </a:cubicBezTo>
                <a:cubicBezTo>
                  <a:pt x="2696464" y="181533"/>
                  <a:pt x="3050032" y="351205"/>
                  <a:pt x="3401568" y="573709"/>
                </a:cubicBezTo>
                <a:cubicBezTo>
                  <a:pt x="3753104" y="796213"/>
                  <a:pt x="4136136" y="1165021"/>
                  <a:pt x="4407408" y="1421053"/>
                </a:cubicBezTo>
                <a:cubicBezTo>
                  <a:pt x="4678680" y="1677085"/>
                  <a:pt x="4853940" y="1893493"/>
                  <a:pt x="5029200" y="2109901"/>
                </a:cubicBezTo>
              </a:path>
            </a:pathLst>
          </a:custGeom>
          <a:noFill/>
          <a:ln w="19050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A0C05902-59FB-1331-85EB-B1BC12B1EA7C}"/>
              </a:ext>
            </a:extLst>
          </p:cNvPr>
          <p:cNvCxnSpPr>
            <a:cxnSpLocks/>
          </p:cNvCxnSpPr>
          <p:nvPr/>
        </p:nvCxnSpPr>
        <p:spPr>
          <a:xfrm>
            <a:off x="7970520" y="3318209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41A56A8F-3680-20BF-A8E4-71D76E9F70D9}"/>
              </a:ext>
            </a:extLst>
          </p:cNvPr>
          <p:cNvCxnSpPr>
            <a:cxnSpLocks/>
          </p:cNvCxnSpPr>
          <p:nvPr/>
        </p:nvCxnSpPr>
        <p:spPr>
          <a:xfrm>
            <a:off x="9530080" y="4185958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8D9EE259-29F5-8184-8900-38BE043FB81B}"/>
              </a:ext>
            </a:extLst>
          </p:cNvPr>
          <p:cNvCxnSpPr>
            <a:cxnSpLocks/>
          </p:cNvCxnSpPr>
          <p:nvPr/>
        </p:nvCxnSpPr>
        <p:spPr>
          <a:xfrm>
            <a:off x="9380220" y="3279342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1F3D8281-AE83-29D5-9CDE-10A533048882}"/>
              </a:ext>
            </a:extLst>
          </p:cNvPr>
          <p:cNvCxnSpPr>
            <a:cxnSpLocks/>
          </p:cNvCxnSpPr>
          <p:nvPr/>
        </p:nvCxnSpPr>
        <p:spPr>
          <a:xfrm>
            <a:off x="10984992" y="4251891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16B0D5DD-B594-9000-F23D-2CA75CB0857E}"/>
              </a:ext>
            </a:extLst>
          </p:cNvPr>
          <p:cNvSpPr/>
          <p:nvPr/>
        </p:nvSpPr>
        <p:spPr>
          <a:xfrm>
            <a:off x="3520440" y="2218251"/>
            <a:ext cx="2437909" cy="3077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83796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ru-RU" sz="2400" dirty="0">
                <a:solidFill>
                  <a:srgbClr val="6A57A1"/>
                </a:solidFill>
              </a:rPr>
              <a:t>Существуют примеры формальной верификации целых ядер</a:t>
            </a:r>
            <a:r>
              <a:rPr lang="en-US" sz="2400" dirty="0">
                <a:solidFill>
                  <a:srgbClr val="6A57A1"/>
                </a:solidFill>
              </a:rPr>
              <a:t> </a:t>
            </a:r>
            <a:r>
              <a:rPr lang="ru-RU" sz="2400" dirty="0"/>
              <a:t>, однако такой подход все </a:t>
            </a:r>
            <a:r>
              <a:rPr lang="ru-RU" sz="2400" dirty="0">
                <a:solidFill>
                  <a:srgbClr val="6A57A1"/>
                </a:solidFill>
              </a:rPr>
              <a:t>не является типичным</a:t>
            </a:r>
            <a:r>
              <a:rPr lang="ru-RU" sz="2400" dirty="0"/>
              <a:t> для индустрии в настоящее время.</a:t>
            </a:r>
          </a:p>
          <a:p>
            <a:endParaRPr lang="ru-RU" sz="2400" dirty="0"/>
          </a:p>
          <a:p>
            <a:r>
              <a:rPr lang="ru-RU" sz="2400" dirty="0"/>
              <a:t>Используется </a:t>
            </a:r>
            <a:r>
              <a:rPr lang="ru-RU" sz="2400" dirty="0">
                <a:solidFill>
                  <a:srgbClr val="6A57A1"/>
                </a:solidFill>
              </a:rPr>
              <a:t>интерфейс</a:t>
            </a:r>
            <a:r>
              <a:rPr lang="en-US" sz="2400" dirty="0">
                <a:solidFill>
                  <a:srgbClr val="6A57A1"/>
                </a:solidFill>
              </a:rPr>
              <a:t> RVFI</a:t>
            </a:r>
            <a:r>
              <a:rPr lang="ru-RU" sz="2400" dirty="0">
                <a:solidFill>
                  <a:srgbClr val="6A57A1"/>
                </a:solidFill>
              </a:rPr>
              <a:t>.</a:t>
            </a:r>
            <a:endParaRPr lang="en-US" sz="2400" dirty="0">
              <a:solidFill>
                <a:srgbClr val="6A57A1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16B0D5DD-B594-9000-F23D-2CA75CB0857E}"/>
              </a:ext>
            </a:extLst>
          </p:cNvPr>
          <p:cNvSpPr/>
          <p:nvPr/>
        </p:nvSpPr>
        <p:spPr>
          <a:xfrm>
            <a:off x="7542818" y="2237432"/>
            <a:ext cx="1595561" cy="271986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D2F2F-8482-FC0D-F33F-8593727E32D5}"/>
              </a:ext>
            </a:extLst>
          </p:cNvPr>
          <p:cNvSpPr txBox="1"/>
          <p:nvPr/>
        </p:nvSpPr>
        <p:spPr>
          <a:xfrm>
            <a:off x="838200" y="4231084"/>
            <a:ext cx="10845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err="1">
                <a:latin typeface="Consolas" panose="020B0609020204030204" pitchFamily="49" charset="0"/>
              </a:rPr>
              <a:t>Formal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Verification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of</a:t>
            </a:r>
            <a:r>
              <a:rPr lang="ru-RU" dirty="0">
                <a:latin typeface="Consolas" panose="020B0609020204030204" pitchFamily="49" charset="0"/>
              </a:rPr>
              <a:t> RISC-V </a:t>
            </a:r>
            <a:r>
              <a:rPr lang="ru-RU" dirty="0" err="1">
                <a:latin typeface="Consolas" panose="020B0609020204030204" pitchFamily="49" charset="0"/>
              </a:rPr>
              <a:t>cores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with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riscv-formal</a:t>
            </a:r>
            <a:r>
              <a:rPr lang="en-US" dirty="0">
                <a:latin typeface="Consolas" panose="020B0609020204030204" pitchFamily="49" charset="0"/>
              </a:rPr>
              <a:t>, Clifford Wolf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nsolas" panose="020B0609020204030204" pitchFamily="49" charset="0"/>
              </a:rPr>
              <a:t>github.com/</a:t>
            </a:r>
            <a:r>
              <a:rPr lang="en-US" dirty="0" err="1">
                <a:latin typeface="Consolas" panose="020B0609020204030204" pitchFamily="49" charset="0"/>
              </a:rPr>
              <a:t>SymbioticEDA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riscv</a:t>
            </a:r>
            <a:r>
              <a:rPr lang="en-US" dirty="0">
                <a:latin typeface="Consolas" panose="020B0609020204030204" pitchFamily="49" charset="0"/>
              </a:rPr>
              <a:t>-formal/tree/master/cores/picorv32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9638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A5ED0D-4B3E-E3EB-5081-AB50BE01D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80443" y="630127"/>
            <a:ext cx="8979505" cy="59846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DD1213-DB67-2DE5-9FF3-342FF10F0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740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CD5319-71E5-EB8F-CA4C-B613FDD73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80443" y="631614"/>
            <a:ext cx="8977274" cy="5983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A8160A-E4CB-9EE9-C813-BD0A5E2C8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22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DCA34B-93B2-438F-82DC-3E972F78E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2339" y="321750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</p:spTree>
    <p:extLst>
      <p:ext uri="{BB962C8B-B14F-4D97-AF65-F5344CB8AC3E}">
        <p14:creationId xmlns:p14="http://schemas.microsoft.com/office/powerpoint/2010/main" val="16901414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A5ED0D-4B3E-E3EB-5081-AB50BE01D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80443" y="630127"/>
            <a:ext cx="8979505" cy="5984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119743-68C9-2FEC-E905-25BD7E764062}"/>
              </a:ext>
            </a:extLst>
          </p:cNvPr>
          <p:cNvSpPr txBox="1"/>
          <p:nvPr/>
        </p:nvSpPr>
        <p:spPr>
          <a:xfrm>
            <a:off x="3675978" y="5613149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1:0:0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D96ACD-7E38-FA5A-E7BC-A5EA3BA40D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884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FB3CBE-82A1-E565-7030-91CF6CF22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80443" y="633600"/>
            <a:ext cx="8977274" cy="5983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0DD673-F75C-B95D-8021-AB633A027C20}"/>
              </a:ext>
            </a:extLst>
          </p:cNvPr>
          <p:cNvSpPr txBox="1"/>
          <p:nvPr/>
        </p:nvSpPr>
        <p:spPr>
          <a:xfrm>
            <a:off x="3675978" y="5997252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1:1:1</a:t>
            </a:r>
            <a:endParaRPr lang="ru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081135-2619-C84F-6000-1973C00A57D1}"/>
              </a:ext>
            </a:extLst>
          </p:cNvPr>
          <p:cNvSpPr txBox="1"/>
          <p:nvPr/>
        </p:nvSpPr>
        <p:spPr>
          <a:xfrm>
            <a:off x="3675978" y="5613149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65000"/>
                  </a:schemeClr>
                </a:solidFill>
              </a:rPr>
              <a:t>RTL:Assertions:Coverage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– 1:0:0</a:t>
            </a:r>
            <a:endParaRPr lang="ru-RU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F8CA44-7237-86E0-2BC1-09232A836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474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04BC8C-7595-C5D2-4803-18F65604A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80443" y="632044"/>
            <a:ext cx="8977274" cy="5983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026531-FB0E-674A-5956-F60633D7DA1C}"/>
              </a:ext>
            </a:extLst>
          </p:cNvPr>
          <p:cNvSpPr txBox="1"/>
          <p:nvPr/>
        </p:nvSpPr>
        <p:spPr>
          <a:xfrm>
            <a:off x="3675978" y="5997252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1:1:1</a:t>
            </a:r>
            <a:endParaRPr lang="ru-RU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FDB293-8CAE-26E5-EF55-A00303968CA7}"/>
              </a:ext>
            </a:extLst>
          </p:cNvPr>
          <p:cNvSpPr txBox="1"/>
          <p:nvPr/>
        </p:nvSpPr>
        <p:spPr>
          <a:xfrm>
            <a:off x="3675978" y="5613149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65000"/>
                  </a:schemeClr>
                </a:solidFill>
              </a:rPr>
              <a:t>RTL:Assertions:Coverage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– 1:0:0</a:t>
            </a:r>
            <a:endParaRPr lang="ru-RU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418AA6-B7BE-7CDE-8FF9-CE12E6BD7F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452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026531-FB0E-674A-5956-F60633D7DA1C}"/>
              </a:ext>
            </a:extLst>
          </p:cNvPr>
          <p:cNvSpPr txBox="1"/>
          <p:nvPr/>
        </p:nvSpPr>
        <p:spPr>
          <a:xfrm>
            <a:off x="3675978" y="5997252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1:1:1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8637288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C1DFDB-0F12-ABC2-83B2-86FC815495E2}"/>
              </a:ext>
            </a:extLst>
          </p:cNvPr>
          <p:cNvSpPr txBox="1"/>
          <p:nvPr/>
        </p:nvSpPr>
        <p:spPr>
          <a:xfrm>
            <a:off x="6818556" y="5997252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1:1:1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9447362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B808FE-2F4D-4425-508D-DBCFBF93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370F99AB-614E-0D51-B3C9-CA29FCD5D356}"/>
              </a:ext>
            </a:extLst>
          </p:cNvPr>
          <p:cNvCxnSpPr>
            <a:cxnSpLocks/>
          </p:cNvCxnSpPr>
          <p:nvPr/>
        </p:nvCxnSpPr>
        <p:spPr>
          <a:xfrm flipH="1" flipV="1">
            <a:off x="3601720" y="4861560"/>
            <a:ext cx="441960" cy="752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8F816AF-546B-BE4A-8A6B-FC0691396F96}"/>
              </a:ext>
            </a:extLst>
          </p:cNvPr>
          <p:cNvSpPr txBox="1"/>
          <p:nvPr/>
        </p:nvSpPr>
        <p:spPr>
          <a:xfrm>
            <a:off x="4043680" y="5614416"/>
            <a:ext cx="2203957" cy="101566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@(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 &lt;= b;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a;</a:t>
            </a: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9E0F676C-1FDA-03B1-1268-F06C99C45180}"/>
              </a:ext>
            </a:extLst>
          </p:cNvPr>
          <p:cNvCxnSpPr>
            <a:cxnSpLocks/>
          </p:cNvCxnSpPr>
          <p:nvPr/>
        </p:nvCxnSpPr>
        <p:spPr>
          <a:xfrm flipH="1">
            <a:off x="2000250" y="2560895"/>
            <a:ext cx="1964719" cy="784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32B80E-8634-A3F5-94B2-1FA8CE617CAF}"/>
              </a:ext>
            </a:extLst>
          </p:cNvPr>
          <p:cNvSpPr txBox="1"/>
          <p:nvPr/>
        </p:nvSpPr>
        <p:spPr>
          <a:xfrm>
            <a:off x="3964969" y="1729898"/>
            <a:ext cx="3139216" cy="8309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assume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(prop);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prop;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req1 ##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req2;</a:t>
            </a:r>
          </a:p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endproperty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B8CECD5-8267-100D-CA61-C5D6634D64DC}"/>
              </a:ext>
            </a:extLst>
          </p:cNvPr>
          <p:cNvCxnSpPr>
            <a:cxnSpLocks/>
          </p:cNvCxnSpPr>
          <p:nvPr/>
        </p:nvCxnSpPr>
        <p:spPr>
          <a:xfrm flipH="1">
            <a:off x="4724734" y="2560895"/>
            <a:ext cx="2597179" cy="784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5FFFA1-11DE-8EC0-FE9B-49330B68BF7F}"/>
              </a:ext>
            </a:extLst>
          </p:cNvPr>
          <p:cNvSpPr txBox="1"/>
          <p:nvPr/>
        </p:nvSpPr>
        <p:spPr>
          <a:xfrm>
            <a:off x="7321913" y="1729898"/>
            <a:ext cx="3139216" cy="8309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(prop);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prop;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!ack ##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bad;</a:t>
            </a:r>
          </a:p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endproperty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BA17D-756D-3CC2-D253-B5B7CCF7756F}"/>
              </a:ext>
            </a:extLst>
          </p:cNvPr>
          <p:cNvSpPr txBox="1"/>
          <p:nvPr/>
        </p:nvSpPr>
        <p:spPr>
          <a:xfrm>
            <a:off x="6818556" y="5997252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1:1:1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7636928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B808FE-2F4D-4425-508D-DBCFBF93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370F99AB-614E-0D51-B3C9-CA29FCD5D356}"/>
              </a:ext>
            </a:extLst>
          </p:cNvPr>
          <p:cNvCxnSpPr>
            <a:cxnSpLocks/>
          </p:cNvCxnSpPr>
          <p:nvPr/>
        </p:nvCxnSpPr>
        <p:spPr>
          <a:xfrm flipH="1" flipV="1">
            <a:off x="3601720" y="4861560"/>
            <a:ext cx="441960" cy="752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8F816AF-546B-BE4A-8A6B-FC0691396F96}"/>
              </a:ext>
            </a:extLst>
          </p:cNvPr>
          <p:cNvSpPr txBox="1"/>
          <p:nvPr/>
        </p:nvSpPr>
        <p:spPr>
          <a:xfrm>
            <a:off x="4043680" y="5614416"/>
            <a:ext cx="2203957" cy="101566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@(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 &lt;= b;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a;</a:t>
            </a: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9E0F676C-1FDA-03B1-1268-F06C99C45180}"/>
              </a:ext>
            </a:extLst>
          </p:cNvPr>
          <p:cNvCxnSpPr>
            <a:cxnSpLocks/>
          </p:cNvCxnSpPr>
          <p:nvPr/>
        </p:nvCxnSpPr>
        <p:spPr>
          <a:xfrm flipH="1">
            <a:off x="2000250" y="2560895"/>
            <a:ext cx="1964719" cy="784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32B80E-8634-A3F5-94B2-1FA8CE617CAF}"/>
              </a:ext>
            </a:extLst>
          </p:cNvPr>
          <p:cNvSpPr txBox="1"/>
          <p:nvPr/>
        </p:nvSpPr>
        <p:spPr>
          <a:xfrm>
            <a:off x="3964969" y="1729898"/>
            <a:ext cx="3139216" cy="8309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assume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(prop);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prop;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req1 ##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req2;</a:t>
            </a:r>
          </a:p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endproperty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B8CECD5-8267-100D-CA61-C5D6634D64DC}"/>
              </a:ext>
            </a:extLst>
          </p:cNvPr>
          <p:cNvCxnSpPr>
            <a:cxnSpLocks/>
          </p:cNvCxnSpPr>
          <p:nvPr/>
        </p:nvCxnSpPr>
        <p:spPr>
          <a:xfrm flipH="1">
            <a:off x="4724734" y="2560895"/>
            <a:ext cx="2597179" cy="78428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5FFFA1-11DE-8EC0-FE9B-49330B68BF7F}"/>
              </a:ext>
            </a:extLst>
          </p:cNvPr>
          <p:cNvSpPr txBox="1"/>
          <p:nvPr/>
        </p:nvSpPr>
        <p:spPr>
          <a:xfrm>
            <a:off x="7321913" y="1729898"/>
            <a:ext cx="3139216" cy="8309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(prop);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prop;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!ack ##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bad;</a:t>
            </a:r>
          </a:p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endproperty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BA17D-756D-3CC2-D253-B5B7CCF7756F}"/>
              </a:ext>
            </a:extLst>
          </p:cNvPr>
          <p:cNvSpPr txBox="1"/>
          <p:nvPr/>
        </p:nvSpPr>
        <p:spPr>
          <a:xfrm>
            <a:off x="6818556" y="5997252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1:1:1</a:t>
            </a:r>
            <a:endParaRPr lang="ru-RU" sz="2800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E995D547-AD21-6551-E883-C2030C3DA69F}"/>
              </a:ext>
            </a:extLst>
          </p:cNvPr>
          <p:cNvCxnSpPr>
            <a:cxnSpLocks/>
          </p:cNvCxnSpPr>
          <p:nvPr/>
        </p:nvCxnSpPr>
        <p:spPr>
          <a:xfrm flipH="1">
            <a:off x="3650458" y="2560895"/>
            <a:ext cx="3671455" cy="890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3945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6A752DD-3CCF-A23E-F5C7-F9716FA9A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58956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  <a:p>
            <a:r>
              <a:rPr lang="ru-RU" sz="2400" dirty="0"/>
              <a:t>Для </a:t>
            </a:r>
            <a:r>
              <a:rPr lang="ru-RU" sz="2400" dirty="0">
                <a:solidFill>
                  <a:srgbClr val="6A57A1"/>
                </a:solidFill>
              </a:rPr>
              <a:t>верификации отдельных блоков </a:t>
            </a:r>
            <a:r>
              <a:rPr lang="ru-RU" sz="2400" dirty="0"/>
              <a:t>используется </a:t>
            </a:r>
            <a:r>
              <a:rPr lang="ru-RU" sz="2400" dirty="0">
                <a:solidFill>
                  <a:srgbClr val="6A57A1"/>
                </a:solidFill>
              </a:rPr>
              <a:t>формальная верификация</a:t>
            </a:r>
            <a:r>
              <a:rPr lang="en-US" sz="2400" dirty="0"/>
              <a:t>.</a:t>
            </a:r>
            <a:endParaRPr lang="ru-RU" sz="2400" dirty="0"/>
          </a:p>
          <a:p>
            <a:endParaRPr lang="ru-RU" sz="2400" dirty="0"/>
          </a:p>
          <a:p>
            <a:r>
              <a:rPr lang="ru-RU" sz="2400" dirty="0"/>
              <a:t>Для </a:t>
            </a:r>
            <a:r>
              <a:rPr lang="ru-RU" sz="2400" dirty="0">
                <a:solidFill>
                  <a:srgbClr val="6A57A1"/>
                </a:solidFill>
              </a:rPr>
              <a:t>верификации целого ядра</a:t>
            </a:r>
            <a:br>
              <a:rPr lang="en-US" sz="2400" dirty="0">
                <a:solidFill>
                  <a:srgbClr val="6A57A1"/>
                </a:solidFill>
              </a:rPr>
            </a:br>
            <a:r>
              <a:rPr lang="ru-RU" sz="2400" dirty="0"/>
              <a:t>используется </a:t>
            </a:r>
            <a:r>
              <a:rPr lang="ru-RU" sz="2400" dirty="0">
                <a:solidFill>
                  <a:srgbClr val="6A57A1"/>
                </a:solidFill>
              </a:rPr>
              <a:t>симуляция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A386821-77D0-135D-5A17-0E025471DE9E}"/>
              </a:ext>
            </a:extLst>
          </p:cNvPr>
          <p:cNvSpPr/>
          <p:nvPr/>
        </p:nvSpPr>
        <p:spPr>
          <a:xfrm>
            <a:off x="3509754" y="2218251"/>
            <a:ext cx="2506980" cy="3077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B1450AB-D9AC-D84D-9508-F1FF5C53BBBF}"/>
              </a:ext>
            </a:extLst>
          </p:cNvPr>
          <p:cNvSpPr/>
          <p:nvPr/>
        </p:nvSpPr>
        <p:spPr>
          <a:xfrm>
            <a:off x="7792720" y="3378199"/>
            <a:ext cx="416560" cy="375921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BC1EC43-4261-D50A-3C18-2E1B916D5AE0}"/>
              </a:ext>
            </a:extLst>
          </p:cNvPr>
          <p:cNvSpPr/>
          <p:nvPr/>
        </p:nvSpPr>
        <p:spPr>
          <a:xfrm>
            <a:off x="9235440" y="3345596"/>
            <a:ext cx="513080" cy="362992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059AC0C-28C5-3498-CF02-7751F5BFAEAE}"/>
              </a:ext>
            </a:extLst>
          </p:cNvPr>
          <p:cNvSpPr/>
          <p:nvPr/>
        </p:nvSpPr>
        <p:spPr>
          <a:xfrm>
            <a:off x="10154920" y="4320956"/>
            <a:ext cx="970280" cy="251044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270DA1F-D967-783A-CC39-9CED2EC0AD59}"/>
              </a:ext>
            </a:extLst>
          </p:cNvPr>
          <p:cNvSpPr/>
          <p:nvPr/>
        </p:nvSpPr>
        <p:spPr>
          <a:xfrm>
            <a:off x="9362440" y="4249080"/>
            <a:ext cx="513080" cy="4346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7D751F20-2CC4-F414-087F-EFA8ADB0B9BF}"/>
              </a:ext>
            </a:extLst>
          </p:cNvPr>
          <p:cNvSpPr/>
          <p:nvPr/>
        </p:nvSpPr>
        <p:spPr>
          <a:xfrm>
            <a:off x="6016733" y="2440304"/>
            <a:ext cx="1953788" cy="843915"/>
          </a:xfrm>
          <a:custGeom>
            <a:avLst/>
            <a:gdLst>
              <a:gd name="connsiteX0" fmla="*/ 0 w 1813560"/>
              <a:gd name="connsiteY0" fmla="*/ 0 h 899160"/>
              <a:gd name="connsiteX1" fmla="*/ 685800 w 1813560"/>
              <a:gd name="connsiteY1" fmla="*/ 83820 h 899160"/>
              <a:gd name="connsiteX2" fmla="*/ 1295400 w 1813560"/>
              <a:gd name="connsiteY2" fmla="*/ 381000 h 899160"/>
              <a:gd name="connsiteX3" fmla="*/ 1813560 w 1813560"/>
              <a:gd name="connsiteY3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3560" h="899160">
                <a:moveTo>
                  <a:pt x="0" y="0"/>
                </a:moveTo>
                <a:cubicBezTo>
                  <a:pt x="234950" y="10160"/>
                  <a:pt x="469900" y="20320"/>
                  <a:pt x="685800" y="83820"/>
                </a:cubicBezTo>
                <a:cubicBezTo>
                  <a:pt x="901700" y="147320"/>
                  <a:pt x="1107440" y="245110"/>
                  <a:pt x="1295400" y="381000"/>
                </a:cubicBezTo>
                <a:cubicBezTo>
                  <a:pt x="1483360" y="516890"/>
                  <a:pt x="1648460" y="708025"/>
                  <a:pt x="1813560" y="899160"/>
                </a:cubicBezTo>
              </a:path>
            </a:pathLst>
          </a:custGeom>
          <a:noFill/>
          <a:ln w="19050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C94AEFA4-5239-82FE-067C-DA6D5DE2886B}"/>
              </a:ext>
            </a:extLst>
          </p:cNvPr>
          <p:cNvSpPr/>
          <p:nvPr/>
        </p:nvSpPr>
        <p:spPr>
          <a:xfrm>
            <a:off x="6016733" y="2385060"/>
            <a:ext cx="3477787" cy="1752600"/>
          </a:xfrm>
          <a:custGeom>
            <a:avLst/>
            <a:gdLst>
              <a:gd name="connsiteX0" fmla="*/ 0 w 3329940"/>
              <a:gd name="connsiteY0" fmla="*/ 5490 h 1803810"/>
              <a:gd name="connsiteX1" fmla="*/ 777240 w 3329940"/>
              <a:gd name="connsiteY1" fmla="*/ 13110 h 1803810"/>
              <a:gd name="connsiteX2" fmla="*/ 1440180 w 3329940"/>
              <a:gd name="connsiteY2" fmla="*/ 119790 h 1803810"/>
              <a:gd name="connsiteX3" fmla="*/ 2217420 w 3329940"/>
              <a:gd name="connsiteY3" fmla="*/ 508410 h 1803810"/>
              <a:gd name="connsiteX4" fmla="*/ 2811780 w 3329940"/>
              <a:gd name="connsiteY4" fmla="*/ 1041810 h 1803810"/>
              <a:gd name="connsiteX5" fmla="*/ 3329940 w 3329940"/>
              <a:gd name="connsiteY5" fmla="*/ 1803810 h 180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29940" h="1803810">
                <a:moveTo>
                  <a:pt x="0" y="5490"/>
                </a:moveTo>
                <a:cubicBezTo>
                  <a:pt x="268605" y="-225"/>
                  <a:pt x="537210" y="-5940"/>
                  <a:pt x="777240" y="13110"/>
                </a:cubicBezTo>
                <a:cubicBezTo>
                  <a:pt x="1017270" y="32160"/>
                  <a:pt x="1200150" y="37240"/>
                  <a:pt x="1440180" y="119790"/>
                </a:cubicBezTo>
                <a:cubicBezTo>
                  <a:pt x="1680210" y="202340"/>
                  <a:pt x="1988820" y="354740"/>
                  <a:pt x="2217420" y="508410"/>
                </a:cubicBezTo>
                <a:cubicBezTo>
                  <a:pt x="2446020" y="662080"/>
                  <a:pt x="2626360" y="825910"/>
                  <a:pt x="2811780" y="1041810"/>
                </a:cubicBezTo>
                <a:cubicBezTo>
                  <a:pt x="2997200" y="1257710"/>
                  <a:pt x="3163570" y="1530760"/>
                  <a:pt x="3329940" y="1803810"/>
                </a:cubicBezTo>
              </a:path>
            </a:pathLst>
          </a:custGeom>
          <a:noFill/>
          <a:ln w="19050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1C86E933-4008-478E-81EC-D2AAF8BF4018}"/>
              </a:ext>
            </a:extLst>
          </p:cNvPr>
          <p:cNvSpPr/>
          <p:nvPr/>
        </p:nvSpPr>
        <p:spPr>
          <a:xfrm>
            <a:off x="6016735" y="2335148"/>
            <a:ext cx="3348246" cy="910972"/>
          </a:xfrm>
          <a:custGeom>
            <a:avLst/>
            <a:gdLst>
              <a:gd name="connsiteX0" fmla="*/ 0 w 3208020"/>
              <a:gd name="connsiteY0" fmla="*/ 17388 h 992748"/>
              <a:gd name="connsiteX1" fmla="*/ 1440180 w 3208020"/>
              <a:gd name="connsiteY1" fmla="*/ 32628 h 992748"/>
              <a:gd name="connsiteX2" fmla="*/ 2339340 w 3208020"/>
              <a:gd name="connsiteY2" fmla="*/ 314568 h 992748"/>
              <a:gd name="connsiteX3" fmla="*/ 3208020 w 3208020"/>
              <a:gd name="connsiteY3" fmla="*/ 992748 h 99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020" h="992748">
                <a:moveTo>
                  <a:pt x="0" y="17388"/>
                </a:moveTo>
                <a:cubicBezTo>
                  <a:pt x="525145" y="243"/>
                  <a:pt x="1050290" y="-16902"/>
                  <a:pt x="1440180" y="32628"/>
                </a:cubicBezTo>
                <a:cubicBezTo>
                  <a:pt x="1830070" y="82158"/>
                  <a:pt x="2044700" y="154548"/>
                  <a:pt x="2339340" y="314568"/>
                </a:cubicBezTo>
                <a:cubicBezTo>
                  <a:pt x="2633980" y="474588"/>
                  <a:pt x="3208020" y="992748"/>
                  <a:pt x="3208020" y="992748"/>
                </a:cubicBezTo>
              </a:path>
            </a:pathLst>
          </a:custGeom>
          <a:noFill/>
          <a:ln w="19050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C9F4B02A-8D80-9071-1063-7BABB238976D}"/>
              </a:ext>
            </a:extLst>
          </p:cNvPr>
          <p:cNvSpPr/>
          <p:nvPr/>
        </p:nvSpPr>
        <p:spPr>
          <a:xfrm>
            <a:off x="6016734" y="2218251"/>
            <a:ext cx="4968259" cy="2024565"/>
          </a:xfrm>
          <a:custGeom>
            <a:avLst/>
            <a:gdLst>
              <a:gd name="connsiteX0" fmla="*/ 0 w 5029200"/>
              <a:gd name="connsiteY0" fmla="*/ 92125 h 2109901"/>
              <a:gd name="connsiteX1" fmla="*/ 1011936 w 5029200"/>
              <a:gd name="connsiteY1" fmla="*/ 685 h 2109901"/>
              <a:gd name="connsiteX2" fmla="*/ 2298192 w 5029200"/>
              <a:gd name="connsiteY2" fmla="*/ 86029 h 2109901"/>
              <a:gd name="connsiteX3" fmla="*/ 3401568 w 5029200"/>
              <a:gd name="connsiteY3" fmla="*/ 573709 h 2109901"/>
              <a:gd name="connsiteX4" fmla="*/ 4407408 w 5029200"/>
              <a:gd name="connsiteY4" fmla="*/ 1421053 h 2109901"/>
              <a:gd name="connsiteX5" fmla="*/ 5029200 w 5029200"/>
              <a:gd name="connsiteY5" fmla="*/ 2109901 h 210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29200" h="2109901">
                <a:moveTo>
                  <a:pt x="0" y="92125"/>
                </a:moveTo>
                <a:cubicBezTo>
                  <a:pt x="314452" y="46913"/>
                  <a:pt x="628904" y="1701"/>
                  <a:pt x="1011936" y="685"/>
                </a:cubicBezTo>
                <a:cubicBezTo>
                  <a:pt x="1394968" y="-331"/>
                  <a:pt x="1899920" y="-9475"/>
                  <a:pt x="2298192" y="86029"/>
                </a:cubicBezTo>
                <a:cubicBezTo>
                  <a:pt x="2696464" y="181533"/>
                  <a:pt x="3050032" y="351205"/>
                  <a:pt x="3401568" y="573709"/>
                </a:cubicBezTo>
                <a:cubicBezTo>
                  <a:pt x="3753104" y="796213"/>
                  <a:pt x="4136136" y="1165021"/>
                  <a:pt x="4407408" y="1421053"/>
                </a:cubicBezTo>
                <a:cubicBezTo>
                  <a:pt x="4678680" y="1677085"/>
                  <a:pt x="4853940" y="1893493"/>
                  <a:pt x="5029200" y="2109901"/>
                </a:cubicBezTo>
              </a:path>
            </a:pathLst>
          </a:custGeom>
          <a:noFill/>
          <a:ln w="19050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66256DED-DAD6-8E93-C888-174269A88E33}"/>
              </a:ext>
            </a:extLst>
          </p:cNvPr>
          <p:cNvCxnSpPr>
            <a:cxnSpLocks/>
          </p:cNvCxnSpPr>
          <p:nvPr/>
        </p:nvCxnSpPr>
        <p:spPr>
          <a:xfrm>
            <a:off x="7970520" y="3318209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4CF538B-C1A2-9C35-698E-6D8805DD1A57}"/>
              </a:ext>
            </a:extLst>
          </p:cNvPr>
          <p:cNvCxnSpPr>
            <a:cxnSpLocks/>
          </p:cNvCxnSpPr>
          <p:nvPr/>
        </p:nvCxnSpPr>
        <p:spPr>
          <a:xfrm>
            <a:off x="9530080" y="4185958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1EC51C8-6478-FF5D-6B33-E28B5B884D85}"/>
              </a:ext>
            </a:extLst>
          </p:cNvPr>
          <p:cNvCxnSpPr>
            <a:cxnSpLocks/>
          </p:cNvCxnSpPr>
          <p:nvPr/>
        </p:nvCxnSpPr>
        <p:spPr>
          <a:xfrm>
            <a:off x="9380220" y="3279342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C3BF176C-9DCB-AE38-1E7A-C5187C958A95}"/>
              </a:ext>
            </a:extLst>
          </p:cNvPr>
          <p:cNvCxnSpPr>
            <a:cxnSpLocks/>
          </p:cNvCxnSpPr>
          <p:nvPr/>
        </p:nvCxnSpPr>
        <p:spPr>
          <a:xfrm>
            <a:off x="10984992" y="4251891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3507105-4DFE-9CB1-3679-F5114535909E}"/>
              </a:ext>
            </a:extLst>
          </p:cNvPr>
          <p:cNvSpPr/>
          <p:nvPr/>
        </p:nvSpPr>
        <p:spPr>
          <a:xfrm>
            <a:off x="3510143" y="3464450"/>
            <a:ext cx="1691640" cy="3077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3FFB3AE2-146D-1B2E-82E6-3AF0B256EB04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201783" y="3618340"/>
            <a:ext cx="1551025" cy="0"/>
          </a:xfrm>
          <a:prstGeom prst="straightConnector1">
            <a:avLst/>
          </a:prstGeom>
          <a:ln w="28575">
            <a:solidFill>
              <a:srgbClr val="6A57A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699A90A0-4FFF-A19D-A08A-B175041CC183}"/>
              </a:ext>
            </a:extLst>
          </p:cNvPr>
          <p:cNvCxnSpPr>
            <a:cxnSpLocks/>
          </p:cNvCxnSpPr>
          <p:nvPr/>
        </p:nvCxnSpPr>
        <p:spPr>
          <a:xfrm>
            <a:off x="6783563" y="3618340"/>
            <a:ext cx="48122" cy="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E4CA3EB-9B40-2E7F-D85D-43538ABB4935}"/>
              </a:ext>
            </a:extLst>
          </p:cNvPr>
          <p:cNvSpPr/>
          <p:nvPr/>
        </p:nvSpPr>
        <p:spPr>
          <a:xfrm>
            <a:off x="6812772" y="2093128"/>
            <a:ext cx="4926330" cy="3278967"/>
          </a:xfrm>
          <a:prstGeom prst="rect">
            <a:avLst/>
          </a:prstGeom>
          <a:noFill/>
          <a:ln w="28575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15997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Симуляция – основа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58956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  <a:p>
            <a:r>
              <a:rPr lang="ru-RU" sz="2400" dirty="0">
                <a:solidFill>
                  <a:schemeClr val="bg1"/>
                </a:solidFill>
              </a:rPr>
              <a:t>Для </a:t>
            </a:r>
            <a:r>
              <a:rPr lang="ru-RU" sz="2400" b="1" dirty="0">
                <a:solidFill>
                  <a:schemeClr val="bg1"/>
                </a:solidFill>
              </a:rPr>
              <a:t>верификации отдельных блоков </a:t>
            </a:r>
            <a:r>
              <a:rPr lang="ru-RU" sz="2400" dirty="0">
                <a:solidFill>
                  <a:schemeClr val="bg1"/>
                </a:solidFill>
              </a:rPr>
              <a:t>используется </a:t>
            </a:r>
            <a:r>
              <a:rPr lang="ru-RU" sz="2400" b="1" dirty="0">
                <a:solidFill>
                  <a:schemeClr val="bg1"/>
                </a:solidFill>
              </a:rPr>
              <a:t>формальная верификация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ru-RU" sz="2400" dirty="0">
              <a:solidFill>
                <a:schemeClr val="bg1"/>
              </a:solidFill>
            </a:endParaRPr>
          </a:p>
          <a:p>
            <a:endParaRPr lang="ru-RU" sz="2400" dirty="0"/>
          </a:p>
          <a:p>
            <a:r>
              <a:rPr lang="ru-RU" sz="2400" dirty="0"/>
              <a:t>Для </a:t>
            </a:r>
            <a:r>
              <a:rPr lang="ru-RU" sz="2400" dirty="0">
                <a:solidFill>
                  <a:srgbClr val="6A57A1"/>
                </a:solidFill>
              </a:rPr>
              <a:t>верификации целого ядра</a:t>
            </a:r>
            <a:br>
              <a:rPr lang="en-US" sz="2400" dirty="0">
                <a:solidFill>
                  <a:srgbClr val="6A57A1"/>
                </a:solidFill>
              </a:rPr>
            </a:br>
            <a:r>
              <a:rPr lang="ru-RU" sz="2400" dirty="0"/>
              <a:t>используется </a:t>
            </a:r>
            <a:r>
              <a:rPr lang="ru-RU" sz="2400" dirty="0">
                <a:solidFill>
                  <a:srgbClr val="6A57A1"/>
                </a:solidFill>
              </a:rPr>
              <a:t>симуляция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699A90A0-4FFF-A19D-A08A-B175041CC183}"/>
              </a:ext>
            </a:extLst>
          </p:cNvPr>
          <p:cNvCxnSpPr>
            <a:cxnSpLocks/>
          </p:cNvCxnSpPr>
          <p:nvPr/>
        </p:nvCxnSpPr>
        <p:spPr>
          <a:xfrm>
            <a:off x="6783563" y="3618340"/>
            <a:ext cx="48122" cy="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E4CA3EB-9B40-2E7F-D85D-43538ABB4935}"/>
              </a:ext>
            </a:extLst>
          </p:cNvPr>
          <p:cNvSpPr/>
          <p:nvPr/>
        </p:nvSpPr>
        <p:spPr>
          <a:xfrm>
            <a:off x="6812772" y="2093128"/>
            <a:ext cx="4926330" cy="3278967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19E9167-D7D3-5B26-2795-3AE1627BD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BCDBE936-9019-054A-8D18-F3B6E6E96162}"/>
              </a:ext>
            </a:extLst>
          </p:cNvPr>
          <p:cNvCxnSpPr>
            <a:cxnSpLocks/>
          </p:cNvCxnSpPr>
          <p:nvPr/>
        </p:nvCxnSpPr>
        <p:spPr>
          <a:xfrm>
            <a:off x="5201783" y="3618340"/>
            <a:ext cx="1551025" cy="0"/>
          </a:xfrm>
          <a:prstGeom prst="straightConnector1">
            <a:avLst/>
          </a:prstGeom>
          <a:ln w="28575">
            <a:solidFill>
              <a:srgbClr val="6A57A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A2FCC87-D662-2A51-BC0A-AD74A04BA608}"/>
              </a:ext>
            </a:extLst>
          </p:cNvPr>
          <p:cNvSpPr/>
          <p:nvPr/>
        </p:nvSpPr>
        <p:spPr>
          <a:xfrm>
            <a:off x="3510143" y="3464450"/>
            <a:ext cx="1691640" cy="3077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69430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Симуляция – основа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58956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  <a:p>
            <a:r>
              <a:rPr lang="ru-RU" sz="2400" dirty="0">
                <a:solidFill>
                  <a:schemeClr val="bg1"/>
                </a:solidFill>
              </a:rPr>
              <a:t>Для </a:t>
            </a:r>
            <a:r>
              <a:rPr lang="ru-RU" sz="2400" b="1" dirty="0">
                <a:solidFill>
                  <a:schemeClr val="bg1"/>
                </a:solidFill>
              </a:rPr>
              <a:t>верификации отдельных блоков </a:t>
            </a:r>
            <a:r>
              <a:rPr lang="ru-RU" sz="2400" dirty="0">
                <a:solidFill>
                  <a:schemeClr val="bg1"/>
                </a:solidFill>
              </a:rPr>
              <a:t>используется </a:t>
            </a:r>
            <a:r>
              <a:rPr lang="ru-RU" sz="2400" b="1" dirty="0">
                <a:solidFill>
                  <a:schemeClr val="bg1"/>
                </a:solidFill>
              </a:rPr>
              <a:t>формальная верификация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ru-RU" sz="2400" dirty="0">
              <a:solidFill>
                <a:schemeClr val="bg1"/>
              </a:solidFill>
            </a:endParaRPr>
          </a:p>
          <a:p>
            <a:endParaRPr lang="ru-RU" sz="2400" dirty="0"/>
          </a:p>
          <a:p>
            <a:r>
              <a:rPr lang="ru-RU" sz="2400" dirty="0"/>
              <a:t>Для </a:t>
            </a:r>
            <a:r>
              <a:rPr lang="ru-RU" sz="2400" dirty="0">
                <a:solidFill>
                  <a:srgbClr val="6A57A1"/>
                </a:solidFill>
              </a:rPr>
              <a:t>верификации целого ядра</a:t>
            </a:r>
            <a:br>
              <a:rPr lang="en-US" sz="2400" dirty="0">
                <a:solidFill>
                  <a:srgbClr val="6A57A1"/>
                </a:solidFill>
              </a:rPr>
            </a:br>
            <a:r>
              <a:rPr lang="ru-RU" sz="2400" dirty="0"/>
              <a:t>используется </a:t>
            </a:r>
            <a:r>
              <a:rPr lang="ru-RU" sz="2400" dirty="0">
                <a:solidFill>
                  <a:srgbClr val="6A57A1"/>
                </a:solidFill>
              </a:rPr>
              <a:t>симуляция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699A90A0-4FFF-A19D-A08A-B175041CC183}"/>
              </a:ext>
            </a:extLst>
          </p:cNvPr>
          <p:cNvCxnSpPr>
            <a:cxnSpLocks/>
          </p:cNvCxnSpPr>
          <p:nvPr/>
        </p:nvCxnSpPr>
        <p:spPr>
          <a:xfrm>
            <a:off x="8176118" y="3619085"/>
            <a:ext cx="48122" cy="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BCDBE936-9019-054A-8D18-F3B6E6E96162}"/>
              </a:ext>
            </a:extLst>
          </p:cNvPr>
          <p:cNvCxnSpPr>
            <a:cxnSpLocks/>
          </p:cNvCxnSpPr>
          <p:nvPr/>
        </p:nvCxnSpPr>
        <p:spPr>
          <a:xfrm>
            <a:off x="5201783" y="3618340"/>
            <a:ext cx="2938282" cy="745"/>
          </a:xfrm>
          <a:prstGeom prst="straightConnector1">
            <a:avLst/>
          </a:prstGeom>
          <a:ln w="28575">
            <a:solidFill>
              <a:srgbClr val="6A57A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A2FCC87-D662-2A51-BC0A-AD74A04BA608}"/>
              </a:ext>
            </a:extLst>
          </p:cNvPr>
          <p:cNvSpPr/>
          <p:nvPr/>
        </p:nvSpPr>
        <p:spPr>
          <a:xfrm>
            <a:off x="3510143" y="3464450"/>
            <a:ext cx="1691640" cy="3077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B0B0DF-B8EF-E502-FAE7-65BFFE0BE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727" y="1723495"/>
            <a:ext cx="10041868" cy="72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50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921B60-1271-45F6-8154-D7949D62C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1905" y="321750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</p:spTree>
    <p:extLst>
      <p:ext uri="{BB962C8B-B14F-4D97-AF65-F5344CB8AC3E}">
        <p14:creationId xmlns:p14="http://schemas.microsoft.com/office/powerpoint/2010/main" val="19504427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en-US" sz="4000" b="1" dirty="0"/>
              <a:t>"Hello world!"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0168319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11DF99D-57F1-9ED0-DEDD-6077F66C5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737" y="114300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en-US" sz="4000" b="1" dirty="0"/>
              <a:t>"Hello world!"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5433750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18714B-94C0-20AE-51B8-911E70070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737" y="114300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en-US" sz="4000" b="1" dirty="0"/>
              <a:t>"Hello world!"</a:t>
            </a:r>
            <a:endParaRPr lang="ru-RU" sz="28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B7F68E-A67A-8361-4512-755483145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61605" y="3048525"/>
            <a:ext cx="30480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464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5467C8-C168-E46F-3BF5-517BA62A0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737" y="114300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en-US" sz="4000" b="1" dirty="0"/>
              <a:t>"Hello world!"</a:t>
            </a:r>
            <a:endParaRPr lang="ru-RU" sz="2800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3A4C1F-5B9E-7E38-6F57-D9E5FF8589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61605" y="3048525"/>
            <a:ext cx="30480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0419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Тестирование с самопроверкой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51306386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27D97E-0A70-FF57-BE6F-48468CA52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737" y="114300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Тестирование с самопроверкой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50338743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ACBC85-BDFC-10D4-CDB0-885C176FD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737" y="114300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Тестирование с самопроверкой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78031990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Тестирование с самопроверкой</a:t>
            </a:r>
            <a:endParaRPr lang="ru-RU" sz="2800" b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B9C2D08-27CE-E3AA-C7BE-D32BFB941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121297"/>
            <a:ext cx="10041868" cy="72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6530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517CACD-C1F6-16B8-199D-315FF03F1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121297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Тестирование с самопроверкой</a:t>
            </a:r>
            <a:endParaRPr lang="ru-RU" sz="2800" b="1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2AC86C1-C086-6AA8-139A-44D42CFC4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8866" y="3769772"/>
            <a:ext cx="4572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3002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517CACD-C1F6-16B8-199D-315FF03F1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121297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Тестирование с самопроверкой</a:t>
            </a:r>
            <a:endParaRPr lang="ru-RU" sz="2800" b="1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2AC86C1-C086-6AA8-139A-44D42CFC4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8866" y="3769772"/>
            <a:ext cx="4572000" cy="20002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997048-9F9F-BC94-121C-6AE6F4D721FF}"/>
              </a:ext>
            </a:extLst>
          </p:cNvPr>
          <p:cNvSpPr txBox="1"/>
          <p:nvPr/>
        </p:nvSpPr>
        <p:spPr>
          <a:xfrm>
            <a:off x="5020934" y="2283690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>
                <a:latin typeface="Consolas" panose="020B0609020204030204" pitchFamily="49" charset="0"/>
              </a:rPr>
              <a:t>github.com/</a:t>
            </a:r>
            <a:r>
              <a:rPr lang="ru-RU" dirty="0" err="1">
                <a:latin typeface="Consolas" panose="020B0609020204030204" pitchFamily="49" charset="0"/>
              </a:rPr>
              <a:t>riscv-software-src</a:t>
            </a:r>
            <a:r>
              <a:rPr lang="ru-RU" dirty="0">
                <a:latin typeface="Consolas" panose="020B0609020204030204" pitchFamily="49" charset="0"/>
              </a:rPr>
              <a:t>/</a:t>
            </a:r>
            <a:r>
              <a:rPr lang="ru-RU" dirty="0" err="1">
                <a:latin typeface="Consolas" panose="020B0609020204030204" pitchFamily="49" charset="0"/>
              </a:rPr>
              <a:t>riscv-tests</a:t>
            </a:r>
            <a:endParaRPr lang="en-US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>
                <a:latin typeface="Consolas" panose="020B0609020204030204" pitchFamily="49" charset="0"/>
              </a:rPr>
              <a:t>github.com/</a:t>
            </a:r>
            <a:r>
              <a:rPr lang="ru-RU" dirty="0" err="1">
                <a:latin typeface="Consolas" panose="020B0609020204030204" pitchFamily="49" charset="0"/>
              </a:rPr>
              <a:t>riscv-non-isa</a:t>
            </a:r>
            <a:r>
              <a:rPr lang="ru-RU" dirty="0">
                <a:latin typeface="Consolas" panose="020B0609020204030204" pitchFamily="49" charset="0"/>
              </a:rPr>
              <a:t>/</a:t>
            </a:r>
            <a:r>
              <a:rPr lang="ru-RU" dirty="0" err="1">
                <a:latin typeface="Consolas" panose="020B0609020204030204" pitchFamily="49" charset="0"/>
              </a:rPr>
              <a:t>riscv-arch-test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500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F4F4E02-BEBD-40ED-A875-48523F873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7809" y="3216875"/>
            <a:ext cx="4508189" cy="3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564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412907643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8B3A23-7D48-04B5-80BA-ADEBA44DC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121297"/>
            <a:ext cx="10041868" cy="72972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9AADA8-4B4A-4671-9EA6-6E274540C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8866" y="3769772"/>
            <a:ext cx="4572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491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8B3A23-7D48-04B5-80BA-ADEBA44DC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121297"/>
            <a:ext cx="10041868" cy="72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1059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B29095-45EF-49EC-5C12-74CD86C19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6" y="887685"/>
            <a:ext cx="7564884" cy="549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6005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77E6B6-536E-6618-5475-9E0A3E209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5" y="887685"/>
            <a:ext cx="7564841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2811728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E22477-59DF-2724-3853-EDFA56183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5" y="887685"/>
            <a:ext cx="7564841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758089-AEFB-80EE-2D3A-8FC94445A945}"/>
              </a:ext>
            </a:extLst>
          </p:cNvPr>
          <p:cNvSpPr txBox="1"/>
          <p:nvPr/>
        </p:nvSpPr>
        <p:spPr>
          <a:xfrm>
            <a:off x="6400154" y="5136054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olas" panose="020B0609020204030204" pitchFamily="49" charset="0"/>
              </a:rPr>
              <a:t>github.com/</a:t>
            </a:r>
            <a:r>
              <a:rPr lang="en-US" sz="1600" dirty="0" err="1">
                <a:latin typeface="Consolas" panose="020B0609020204030204" pitchFamily="49" charset="0"/>
              </a:rPr>
              <a:t>riscv</a:t>
            </a:r>
            <a:r>
              <a:rPr lang="en-US" sz="1600" dirty="0">
                <a:latin typeface="Consolas" panose="020B0609020204030204" pitchFamily="49" charset="0"/>
              </a:rPr>
              <a:t>-software-</a:t>
            </a:r>
            <a:r>
              <a:rPr lang="en-US" sz="1600" dirty="0" err="1">
                <a:latin typeface="Consolas" panose="020B0609020204030204" pitchFamily="49" charset="0"/>
              </a:rPr>
              <a:t>src</a:t>
            </a:r>
            <a:r>
              <a:rPr lang="en-US" sz="1600" dirty="0">
                <a:latin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</a:rPr>
              <a:t>riscv</a:t>
            </a:r>
            <a:r>
              <a:rPr lang="en-US" sz="1600" dirty="0">
                <a:latin typeface="Consolas" panose="020B0609020204030204" pitchFamily="49" charset="0"/>
              </a:rPr>
              <a:t>-isa-sim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olas" panose="020B0609020204030204" pitchFamily="49" charset="0"/>
              </a:rPr>
              <a:t>github.com/</a:t>
            </a:r>
            <a:r>
              <a:rPr lang="en-US" sz="1600" dirty="0" err="1">
                <a:latin typeface="Consolas" panose="020B0609020204030204" pitchFamily="49" charset="0"/>
              </a:rPr>
              <a:t>chipsalliance</a:t>
            </a:r>
            <a:r>
              <a:rPr lang="en-US" sz="1600" dirty="0">
                <a:latin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</a:rPr>
              <a:t>VeeR</a:t>
            </a:r>
            <a:r>
              <a:rPr lang="en-US" sz="1600" dirty="0">
                <a:latin typeface="Consolas" panose="020B0609020204030204" pitchFamily="49" charset="0"/>
              </a:rPr>
              <a:t>-ISS</a:t>
            </a:r>
            <a:endParaRPr lang="ru-RU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37931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E22477-59DF-2724-3853-EDFA56183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5" y="887685"/>
            <a:ext cx="7564841" cy="5497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277A37-A2F5-8D90-8A89-0E31452200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1090" y="5470322"/>
            <a:ext cx="432277" cy="4744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91D7AE-A3C6-DD5D-F699-D14A31F491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70320"/>
            <a:ext cx="397846" cy="39784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B0ED4-5B69-40B8-C0D4-E19CFF3F7B2A}"/>
              </a:ext>
            </a:extLst>
          </p:cNvPr>
          <p:cNvSpPr txBox="1"/>
          <p:nvPr/>
        </p:nvSpPr>
        <p:spPr>
          <a:xfrm>
            <a:off x="6400154" y="5136054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olas" panose="020B0609020204030204" pitchFamily="49" charset="0"/>
              </a:rPr>
              <a:t>github.com/GregAC/rrs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olas" panose="020B0609020204030204" pitchFamily="49" charset="0"/>
              </a:rPr>
              <a:t>github.com/</a:t>
            </a:r>
            <a:r>
              <a:rPr lang="en-US" sz="1600" dirty="0" err="1">
                <a:latin typeface="Consolas" panose="020B0609020204030204" pitchFamily="49" charset="0"/>
              </a:rPr>
              <a:t>cornell-brg</a:t>
            </a:r>
            <a:r>
              <a:rPr lang="en-US" sz="1600" dirty="0">
                <a:latin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</a:rPr>
              <a:t>pydgin</a:t>
            </a:r>
            <a:endParaRPr lang="ru-RU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29158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E913C1-6BE8-849D-295B-8EFCC5904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5" y="887685"/>
            <a:ext cx="7564841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888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95F493A-CFEF-2D28-9937-9BFE4B588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4" y="887685"/>
            <a:ext cx="7564841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4176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8DB8C2-B1CC-397F-E311-66212460B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4" y="887685"/>
            <a:ext cx="9075332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62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F4F4E02-BEBD-40ED-A875-48523F873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7809" y="3216875"/>
            <a:ext cx="4508189" cy="3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8697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9B734ABA-422C-9E80-7A50-5BFDCD314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3" y="887685"/>
            <a:ext cx="9075333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5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7521F85-0EC8-9E15-F270-FFAD464C9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3" y="887685"/>
            <a:ext cx="9075333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9A986EC-87A8-5A0D-5237-ADD6B0817CE8}"/>
              </a:ext>
            </a:extLst>
          </p:cNvPr>
          <p:cNvSpPr/>
          <p:nvPr/>
        </p:nvSpPr>
        <p:spPr>
          <a:xfrm>
            <a:off x="4038599" y="2839718"/>
            <a:ext cx="3329940" cy="1685565"/>
          </a:xfrm>
          <a:prstGeom prst="roundRect">
            <a:avLst/>
          </a:prstGeom>
          <a:noFill/>
          <a:ln w="28575">
            <a:solidFill>
              <a:srgbClr val="6666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A8DE5D94-3507-9FBC-F745-6F810E582AD1}"/>
              </a:ext>
            </a:extLst>
          </p:cNvPr>
          <p:cNvSpPr/>
          <p:nvPr/>
        </p:nvSpPr>
        <p:spPr>
          <a:xfrm>
            <a:off x="1457960" y="1747518"/>
            <a:ext cx="2006600" cy="664941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51446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FF1F380-124D-B4A4-5DC8-668AC6E4C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3" y="887685"/>
            <a:ext cx="9075333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899291-0D2F-79E6-F44E-1BE046D7F5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24512" y="1878737"/>
            <a:ext cx="2126366" cy="9302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050925-6D0F-5E9F-64BE-B1283F12984C}"/>
              </a:ext>
            </a:extLst>
          </p:cNvPr>
          <p:cNvSpPr txBox="1"/>
          <p:nvPr/>
        </p:nvSpPr>
        <p:spPr>
          <a:xfrm>
            <a:off x="6336791" y="2113046"/>
            <a:ext cx="8793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666666"/>
                </a:solidFill>
                <a:latin typeface="Consolas" panose="020B0609020204030204" pitchFamily="49" charset="0"/>
              </a:rPr>
              <a:t>RVFI</a:t>
            </a:r>
            <a:endParaRPr lang="ru-RU" sz="2400" dirty="0">
              <a:solidFill>
                <a:srgbClr val="666666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B53AB6D2-E03C-DFD4-ED72-32A2475548F0}"/>
              </a:ext>
            </a:extLst>
          </p:cNvPr>
          <p:cNvSpPr/>
          <p:nvPr/>
        </p:nvSpPr>
        <p:spPr>
          <a:xfrm>
            <a:off x="4038599" y="1747518"/>
            <a:ext cx="3329940" cy="2777766"/>
          </a:xfrm>
          <a:prstGeom prst="roundRect">
            <a:avLst/>
          </a:prstGeom>
          <a:noFill/>
          <a:ln w="28575">
            <a:solidFill>
              <a:srgbClr val="6666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C5B4F59-1DD8-579D-7A52-9B58BF83D390}"/>
              </a:ext>
            </a:extLst>
          </p:cNvPr>
          <p:cNvSpPr/>
          <p:nvPr/>
        </p:nvSpPr>
        <p:spPr>
          <a:xfrm>
            <a:off x="1457960" y="1747518"/>
            <a:ext cx="2006600" cy="664941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130297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435C1F-EC0E-0FCF-03F8-664A9D55C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3" y="887685"/>
            <a:ext cx="9075333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81630F29-8A07-A288-61BF-667650CAD7E3}"/>
              </a:ext>
            </a:extLst>
          </p:cNvPr>
          <p:cNvSpPr/>
          <p:nvPr/>
        </p:nvSpPr>
        <p:spPr>
          <a:xfrm>
            <a:off x="1457960" y="1747518"/>
            <a:ext cx="2006600" cy="664941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466455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D6DF85-6DF2-B536-23DE-68C611CEE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9464" y="887685"/>
            <a:ext cx="9075333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37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19318" y="5420913"/>
            <a:ext cx="397847" cy="447253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19B603A5-A580-75F8-9285-8F9D4DA70B47}"/>
              </a:ext>
            </a:extLst>
          </p:cNvPr>
          <p:cNvSpPr/>
          <p:nvPr/>
        </p:nvSpPr>
        <p:spPr>
          <a:xfrm>
            <a:off x="3200398" y="1747519"/>
            <a:ext cx="1977391" cy="664941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43764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42301C-3E46-5C5C-9B5A-677D873D3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9464" y="887685"/>
            <a:ext cx="9075333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37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19318" y="5420913"/>
            <a:ext cx="397847" cy="4472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1B41F4-17AD-7CE7-88E7-75EC02AC3648}"/>
              </a:ext>
            </a:extLst>
          </p:cNvPr>
          <p:cNvSpPr txBox="1"/>
          <p:nvPr/>
        </p:nvSpPr>
        <p:spPr>
          <a:xfrm>
            <a:off x="744898" y="1881866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Генераторы инструкций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F9D0830-6542-6370-8B4F-4781B19957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2312" y="2497880"/>
            <a:ext cx="566969" cy="62228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EE5D5BC-DB3B-7B57-3DE3-22EFE6CC80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34582" y="2513199"/>
            <a:ext cx="438643" cy="48481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C5C55EB-ABEE-8663-C7B4-3E1E464F03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7407" y="2513198"/>
            <a:ext cx="431262" cy="48481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8A3AA6-58CF-FDE1-F4BB-AE40ABFFFF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538" y="2526081"/>
            <a:ext cx="1310299" cy="459050"/>
          </a:xfrm>
          <a:prstGeom prst="rect">
            <a:avLst/>
          </a:prstGeom>
        </p:spPr>
      </p:pic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BF345AD4-2F1F-2706-5369-6AD1BAB9A3EA}"/>
              </a:ext>
            </a:extLst>
          </p:cNvPr>
          <p:cNvSpPr/>
          <p:nvPr/>
        </p:nvSpPr>
        <p:spPr>
          <a:xfrm>
            <a:off x="685800" y="1747519"/>
            <a:ext cx="4907470" cy="1551941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95972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F35AA538-DFCD-E251-D11B-03324BD38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9464" y="887685"/>
            <a:ext cx="9075332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37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19318" y="5420913"/>
            <a:ext cx="397847" cy="4472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1B41F4-17AD-7CE7-88E7-75EC02AC3648}"/>
              </a:ext>
            </a:extLst>
          </p:cNvPr>
          <p:cNvSpPr txBox="1"/>
          <p:nvPr/>
        </p:nvSpPr>
        <p:spPr>
          <a:xfrm>
            <a:off x="744898" y="1881866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Генераторы инструкций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F9D0830-6542-6370-8B4F-4781B19957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2312" y="2497880"/>
            <a:ext cx="566969" cy="62228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EE5D5BC-DB3B-7B57-3DE3-22EFE6CC80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34582" y="2513199"/>
            <a:ext cx="438643" cy="48481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C5C55EB-ABEE-8663-C7B4-3E1E464F03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7407" y="2513198"/>
            <a:ext cx="431262" cy="48481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8A3AA6-58CF-FDE1-F4BB-AE40ABFFFF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538" y="2526081"/>
            <a:ext cx="1310299" cy="4590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6936AC-1A2C-22F1-2EDF-D426BAA2382D}"/>
              </a:ext>
            </a:extLst>
          </p:cNvPr>
          <p:cNvSpPr txBox="1"/>
          <p:nvPr/>
        </p:nvSpPr>
        <p:spPr>
          <a:xfrm>
            <a:off x="589832" y="4373114"/>
            <a:ext cx="60940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olas" panose="020B0609020204030204" pitchFamily="49" charset="0"/>
              </a:rPr>
              <a:t>github.com/</a:t>
            </a:r>
            <a:r>
              <a:rPr lang="en-US" sz="1600" dirty="0" err="1">
                <a:latin typeface="Consolas" panose="020B0609020204030204" pitchFamily="49" charset="0"/>
              </a:rPr>
              <a:t>chipsalliance</a:t>
            </a:r>
            <a:r>
              <a:rPr lang="en-US" sz="1600" dirty="0">
                <a:latin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</a:rPr>
              <a:t>riscv</a:t>
            </a:r>
            <a:r>
              <a:rPr lang="en-US" sz="1600" dirty="0">
                <a:latin typeface="Consolas" panose="020B0609020204030204" pitchFamily="49" charset="0"/>
              </a:rPr>
              <a:t>-dv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olas" panose="020B0609020204030204" pitchFamily="49" charset="0"/>
              </a:rPr>
              <a:t>github.com/</a:t>
            </a:r>
            <a:r>
              <a:rPr lang="en-US" sz="1600" dirty="0" err="1">
                <a:latin typeface="Consolas" panose="020B0609020204030204" pitchFamily="49" charset="0"/>
              </a:rPr>
              <a:t>openhwgroup</a:t>
            </a:r>
            <a:r>
              <a:rPr lang="en-US" sz="1600" dirty="0">
                <a:latin typeface="Consolas" panose="020B0609020204030204" pitchFamily="49" charset="0"/>
              </a:rPr>
              <a:t>/force-</a:t>
            </a:r>
            <a:r>
              <a:rPr lang="en-US" sz="1600" dirty="0" err="1">
                <a:latin typeface="Consolas" panose="020B0609020204030204" pitchFamily="49" charset="0"/>
              </a:rPr>
              <a:t>riscv</a:t>
            </a:r>
            <a:endParaRPr lang="en-US" sz="1600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olas" panose="020B0609020204030204" pitchFamily="49" charset="0"/>
              </a:rPr>
              <a:t>forge.ispras.ru/projects/</a:t>
            </a:r>
            <a:r>
              <a:rPr lang="en-US" sz="1600" dirty="0" err="1">
                <a:latin typeface="Consolas" panose="020B0609020204030204" pitchFamily="49" charset="0"/>
              </a:rPr>
              <a:t>microtesk-riscv</a:t>
            </a:r>
            <a:endParaRPr lang="en-US" sz="1600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olas" panose="020B0609020204030204" pitchFamily="49" charset="0"/>
              </a:rPr>
              <a:t>gitlab.com/</a:t>
            </a:r>
            <a:r>
              <a:rPr lang="en-US" sz="1600" dirty="0" err="1">
                <a:latin typeface="Consolas" panose="020B0609020204030204" pitchFamily="49" charset="0"/>
              </a:rPr>
              <a:t>shaktiproject</a:t>
            </a:r>
            <a:r>
              <a:rPr lang="en-US" sz="1600" dirty="0">
                <a:latin typeface="Consolas" panose="020B0609020204030204" pitchFamily="49" charset="0"/>
              </a:rPr>
              <a:t>/tools/</a:t>
            </a:r>
            <a:r>
              <a:rPr lang="en-US" sz="1600" dirty="0" err="1">
                <a:latin typeface="Consolas" panose="020B0609020204030204" pitchFamily="49" charset="0"/>
              </a:rPr>
              <a:t>aapg</a:t>
            </a:r>
            <a:endParaRPr lang="ru-RU" sz="1600" dirty="0">
              <a:latin typeface="Consolas" panose="020B0609020204030204" pitchFamily="49" charset="0"/>
            </a:endParaRP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BF345AD4-2F1F-2706-5369-6AD1BAB9A3EA}"/>
              </a:ext>
            </a:extLst>
          </p:cNvPr>
          <p:cNvSpPr/>
          <p:nvPr/>
        </p:nvSpPr>
        <p:spPr>
          <a:xfrm>
            <a:off x="685800" y="1747519"/>
            <a:ext cx="4907470" cy="1551941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D8A474-8B1D-DF78-DB21-C05BC9709AF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3426" y="5701388"/>
            <a:ext cx="1931264" cy="6469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423116-C7CE-6529-B1CB-ABD33A222A2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887" y="5699862"/>
            <a:ext cx="2731763" cy="64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3431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8866046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435C1F-EC0E-0FCF-03F8-664A9D55C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3" y="887685"/>
            <a:ext cx="9075333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6835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779D47F-BCE1-B6B9-D817-D0734CB94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2" y="887685"/>
            <a:ext cx="7564841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9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1A33FA-2420-4A95-937F-2710A9C4D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808" y="3216875"/>
            <a:ext cx="4508189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86DF9784-49FD-4D5E-B424-60F415DD5DAD}"/>
              </a:ext>
            </a:extLst>
          </p:cNvPr>
          <p:cNvCxnSpPr>
            <a:cxnSpLocks/>
          </p:cNvCxnSpPr>
          <p:nvPr/>
        </p:nvCxnSpPr>
        <p:spPr>
          <a:xfrm>
            <a:off x="2984654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EFF0CEBE-7AA4-40D0-9460-605030468D1F}"/>
              </a:ext>
            </a:extLst>
          </p:cNvPr>
          <p:cNvSpPr/>
          <p:nvPr/>
        </p:nvSpPr>
        <p:spPr>
          <a:xfrm>
            <a:off x="2228850" y="3880942"/>
            <a:ext cx="1538288" cy="1019671"/>
          </a:xfrm>
          <a:custGeom>
            <a:avLst/>
            <a:gdLst>
              <a:gd name="connsiteX0" fmla="*/ 0 w 1538288"/>
              <a:gd name="connsiteY0" fmla="*/ 1019671 h 1019671"/>
              <a:gd name="connsiteX1" fmla="*/ 342900 w 1538288"/>
              <a:gd name="connsiteY1" fmla="*/ 471983 h 1019671"/>
              <a:gd name="connsiteX2" fmla="*/ 742950 w 1538288"/>
              <a:gd name="connsiteY2" fmla="*/ 157658 h 1019671"/>
              <a:gd name="connsiteX3" fmla="*/ 1166813 w 1538288"/>
              <a:gd name="connsiteY3" fmla="*/ 24308 h 1019671"/>
              <a:gd name="connsiteX4" fmla="*/ 1538288 w 1538288"/>
              <a:gd name="connsiteY4" fmla="*/ 496 h 101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8288" h="1019671">
                <a:moveTo>
                  <a:pt x="0" y="1019671"/>
                </a:moveTo>
                <a:cubicBezTo>
                  <a:pt x="109537" y="817661"/>
                  <a:pt x="219075" y="615652"/>
                  <a:pt x="342900" y="471983"/>
                </a:cubicBezTo>
                <a:cubicBezTo>
                  <a:pt x="466725" y="328314"/>
                  <a:pt x="605631" y="232270"/>
                  <a:pt x="742950" y="157658"/>
                </a:cubicBezTo>
                <a:cubicBezTo>
                  <a:pt x="880269" y="83045"/>
                  <a:pt x="1034257" y="50502"/>
                  <a:pt x="1166813" y="24308"/>
                </a:cubicBezTo>
                <a:cubicBezTo>
                  <a:pt x="1299369" y="-1886"/>
                  <a:pt x="1418828" y="-695"/>
                  <a:pt x="1538288" y="496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1CD9838D-49BD-4260-8AC4-CAC62D7D5C12}"/>
              </a:ext>
            </a:extLst>
          </p:cNvPr>
          <p:cNvCxnSpPr>
            <a:cxnSpLocks/>
          </p:cNvCxnSpPr>
          <p:nvPr/>
        </p:nvCxnSpPr>
        <p:spPr>
          <a:xfrm>
            <a:off x="3298068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54F5D175-CBE5-46A2-87B1-F84D63441D99}"/>
              </a:ext>
            </a:extLst>
          </p:cNvPr>
          <p:cNvCxnSpPr>
            <a:cxnSpLocks/>
          </p:cNvCxnSpPr>
          <p:nvPr/>
        </p:nvCxnSpPr>
        <p:spPr>
          <a:xfrm>
            <a:off x="3708815" y="3880942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34750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724400-E8CA-361D-D584-D999CEB13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544" y="1248200"/>
            <a:ext cx="7564841" cy="54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372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1CD5E5-A829-406D-88EF-0551024A4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544" y="1248200"/>
            <a:ext cx="7564841" cy="5497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BDE306-C6A2-6A44-6FBC-E83772A5CE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5642" y="5781337"/>
            <a:ext cx="397846" cy="43972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59A7B60-6116-04D3-D491-8AFAAA8A65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1231" y="5773808"/>
            <a:ext cx="397847" cy="44725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14951946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C1C6787-2D77-06A2-283F-68FD0052A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544" y="1248200"/>
            <a:ext cx="7564841" cy="5497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5643" y="5781337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1232" y="5773808"/>
            <a:ext cx="397847" cy="4472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94DED2-5CFD-A744-63C5-508217C0FA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21232" y="2003935"/>
            <a:ext cx="2604928" cy="113965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2805174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949F80-F256-FD47-1C9D-E5FAFFB7C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544" y="1248200"/>
            <a:ext cx="7564841" cy="54972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94DED2-5CFD-A744-63C5-508217C0FA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21232" y="2003935"/>
            <a:ext cx="2604928" cy="113965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DE1D1E-AF2E-3BFF-783B-D24B29D1C6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60336" y="5429999"/>
            <a:ext cx="845617" cy="70267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FAC5B1-530E-2743-EDCC-ECEA32A485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5643" y="5781337"/>
            <a:ext cx="397846" cy="43972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67B206-F7D9-18B3-5A7C-575C405B33E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21232" y="5773808"/>
            <a:ext cx="397847" cy="4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7776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BA0FA1E-1A16-87ED-42E7-CA20768CC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544" y="1248200"/>
            <a:ext cx="7564841" cy="5497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5643" y="5781337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1232" y="5773808"/>
            <a:ext cx="397847" cy="4472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94DED2-5CFD-A744-63C5-508217C0FA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21232" y="2003935"/>
            <a:ext cx="2604928" cy="113965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BF9FB7-F840-DBE2-4C4D-1C21124CD6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60336" y="5429999"/>
            <a:ext cx="845617" cy="7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2123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203C1E9-341E-B30E-A868-9F7165033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544" y="1248200"/>
            <a:ext cx="7564841" cy="5497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5643" y="5781337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1232" y="5773808"/>
            <a:ext cx="397847" cy="4472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94DED2-5CFD-A744-63C5-508217C0FA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21232" y="2003935"/>
            <a:ext cx="2604928" cy="113965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5690F41-4B25-4F7C-A380-6F819D38EA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60336" y="5429999"/>
            <a:ext cx="845617" cy="7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9441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5754C8-22D9-E9A2-9C31-C1CE7DEB4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543" y="1248200"/>
            <a:ext cx="7564841" cy="5497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5643" y="5781337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1232" y="5773808"/>
            <a:ext cx="397847" cy="4472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94DED2-5CFD-A744-63C5-508217C0FA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21232" y="2003935"/>
            <a:ext cx="2604928" cy="113965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3652DE-39F3-5B9B-296D-EC5009A7CC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60336" y="5429999"/>
            <a:ext cx="845617" cy="7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6162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9E06452-F380-6B53-A256-704AEE214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543" y="1248200"/>
            <a:ext cx="7564841" cy="5497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5643" y="5781337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1232" y="5773808"/>
            <a:ext cx="397847" cy="4472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94DED2-5CFD-A744-63C5-508217C0FA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21232" y="2003935"/>
            <a:ext cx="2604928" cy="113965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3652DE-39F3-5B9B-296D-EC5009A7CC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14755" y="4845258"/>
            <a:ext cx="422809" cy="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4668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4A25ED-CA06-4A3A-E59D-7415C085F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543" y="1248200"/>
            <a:ext cx="8258181" cy="5497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5643" y="5781337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1232" y="5773808"/>
            <a:ext cx="397847" cy="4472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94DED2-5CFD-A744-63C5-508217C0FA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21232" y="2003935"/>
            <a:ext cx="2604928" cy="113965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3652DE-39F3-5B9B-296D-EC5009A7CC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14755" y="4845258"/>
            <a:ext cx="422809" cy="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9839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55B771-4A28-0D94-22C9-AABA52365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1138" y="1248200"/>
            <a:ext cx="8258181" cy="54972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F88112-8ACC-2D9F-B59E-3B0B28468A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6962" y="5781337"/>
            <a:ext cx="397846" cy="4397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D26489-8411-9090-716E-1EA5E00B94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02551" y="5773808"/>
            <a:ext cx="397847" cy="44725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BC036A-374B-B810-A361-49865FC594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02551" y="2003935"/>
            <a:ext cx="2604928" cy="113965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D21FA4A-FFA8-8398-0781-F8F9977EAD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96074" y="4845258"/>
            <a:ext cx="422809" cy="351338"/>
          </a:xfrm>
          <a:prstGeom prst="rect">
            <a:avLst/>
          </a:prstGeom>
        </p:spPr>
      </p:pic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06BB3AB7-B19D-B123-4C12-C1CEB6612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495457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1A33FA-2420-4A95-937F-2710A9C4D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808" y="3216875"/>
            <a:ext cx="4508189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2984654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2675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5334000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4808220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7419977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6751102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B0195837-D048-42B5-8727-AC7213B32D97}"/>
              </a:ext>
            </a:extLst>
          </p:cNvPr>
          <p:cNvSpPr/>
          <p:nvPr/>
        </p:nvSpPr>
        <p:spPr>
          <a:xfrm>
            <a:off x="2228850" y="3880942"/>
            <a:ext cx="1538288" cy="1019671"/>
          </a:xfrm>
          <a:custGeom>
            <a:avLst/>
            <a:gdLst>
              <a:gd name="connsiteX0" fmla="*/ 0 w 1538288"/>
              <a:gd name="connsiteY0" fmla="*/ 1019671 h 1019671"/>
              <a:gd name="connsiteX1" fmla="*/ 342900 w 1538288"/>
              <a:gd name="connsiteY1" fmla="*/ 471983 h 1019671"/>
              <a:gd name="connsiteX2" fmla="*/ 742950 w 1538288"/>
              <a:gd name="connsiteY2" fmla="*/ 157658 h 1019671"/>
              <a:gd name="connsiteX3" fmla="*/ 1166813 w 1538288"/>
              <a:gd name="connsiteY3" fmla="*/ 24308 h 1019671"/>
              <a:gd name="connsiteX4" fmla="*/ 1538288 w 1538288"/>
              <a:gd name="connsiteY4" fmla="*/ 496 h 101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8288" h="1019671">
                <a:moveTo>
                  <a:pt x="0" y="1019671"/>
                </a:moveTo>
                <a:cubicBezTo>
                  <a:pt x="109537" y="817661"/>
                  <a:pt x="219075" y="615652"/>
                  <a:pt x="342900" y="471983"/>
                </a:cubicBezTo>
                <a:cubicBezTo>
                  <a:pt x="466725" y="328314"/>
                  <a:pt x="605631" y="232270"/>
                  <a:pt x="742950" y="157658"/>
                </a:cubicBezTo>
                <a:cubicBezTo>
                  <a:pt x="880269" y="83045"/>
                  <a:pt x="1034257" y="50502"/>
                  <a:pt x="1166813" y="24308"/>
                </a:cubicBezTo>
                <a:cubicBezTo>
                  <a:pt x="1299369" y="-1886"/>
                  <a:pt x="1418828" y="-695"/>
                  <a:pt x="1538288" y="496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3298068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FAC27FF7-C8A6-4628-94D6-4D658C917CE6}"/>
              </a:ext>
            </a:extLst>
          </p:cNvPr>
          <p:cNvCxnSpPr>
            <a:cxnSpLocks/>
          </p:cNvCxnSpPr>
          <p:nvPr/>
        </p:nvCxnSpPr>
        <p:spPr>
          <a:xfrm>
            <a:off x="3708815" y="3880942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3156" y="3253723"/>
            <a:ext cx="4508189" cy="3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640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55B771-4A28-0D94-22C9-AABA52365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1138" y="1248200"/>
            <a:ext cx="8258181" cy="54972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F88112-8ACC-2D9F-B59E-3B0B28468A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6962" y="5781337"/>
            <a:ext cx="397846" cy="4397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D26489-8411-9090-716E-1EA5E00B94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02551" y="5773808"/>
            <a:ext cx="397847" cy="44725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BC036A-374B-B810-A361-49865FC594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02551" y="2003935"/>
            <a:ext cx="2604928" cy="113965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D21FA4A-FFA8-8398-0781-F8F9977EAD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96074" y="4845258"/>
            <a:ext cx="422809" cy="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202532-CD3A-4C64-A755-0333B9AC0CDC}"/>
              </a:ext>
            </a:extLst>
          </p:cNvPr>
          <p:cNvSpPr txBox="1"/>
          <p:nvPr/>
        </p:nvSpPr>
        <p:spPr>
          <a:xfrm>
            <a:off x="7246837" y="4649182"/>
            <a:ext cx="3837723" cy="1169551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"DPI-C"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96AE9A-9413-E945-9F17-772D9C7D2EE3}"/>
              </a:ext>
            </a:extLst>
          </p:cNvPr>
          <p:cNvSpPr txBox="1"/>
          <p:nvPr/>
        </p:nvSpPr>
        <p:spPr>
          <a:xfrm>
            <a:off x="7246837" y="2487086"/>
            <a:ext cx="3837723" cy="1169551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extern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(uint64_t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eng_ptr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  ...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0F76E07-2DCC-22A2-DCB5-F8BEC0E9C63B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096000" y="5233958"/>
            <a:ext cx="1150837" cy="3072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4CA69491-3BE7-9BA8-236C-327C64F4DCC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407408" y="3071862"/>
            <a:ext cx="2839429" cy="21707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06BB3AB7-B19D-B123-4C12-C1CEB6612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62627678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06BB3AB7-B19D-B123-4C12-C1CEB6612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D2ECE4-0F0D-4F95-D832-5A8698C7E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1138" y="1248200"/>
            <a:ext cx="8258181" cy="54972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6336FA-55AF-AC86-E879-D2E8AFEB9C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6962" y="5781337"/>
            <a:ext cx="397846" cy="4397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487A71-F1F0-0B38-A628-F711CB7295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02551" y="5773808"/>
            <a:ext cx="397847" cy="4472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1EAE19-E139-A9A9-9FDB-2009BEAE9D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02551" y="2003935"/>
            <a:ext cx="2604928" cy="11396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0EEBC9-D40F-88E5-121B-A33173CCBE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96074" y="4845258"/>
            <a:ext cx="422809" cy="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FEB05D-9BA2-D0B5-5002-5BA775D8C00A}"/>
              </a:ext>
            </a:extLst>
          </p:cNvPr>
          <p:cNvSpPr txBox="1"/>
          <p:nvPr/>
        </p:nvSpPr>
        <p:spPr>
          <a:xfrm>
            <a:off x="7040582" y="1775574"/>
            <a:ext cx="609407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dirty="0">
                <a:latin typeface="Consolas" panose="020B0609020204030204" pitchFamily="49" charset="0"/>
              </a:rPr>
              <a:t>github.com/</a:t>
            </a:r>
            <a:r>
              <a:rPr lang="en-US" sz="1500" dirty="0" err="1">
                <a:latin typeface="Consolas" panose="020B0609020204030204" pitchFamily="49" charset="0"/>
              </a:rPr>
              <a:t>lowRISC</a:t>
            </a:r>
            <a:r>
              <a:rPr lang="en-US" sz="1500" dirty="0">
                <a:latin typeface="Consolas" panose="020B0609020204030204" pitchFamily="49" charset="0"/>
              </a:rPr>
              <a:t>/ibex/dv/</a:t>
            </a:r>
            <a:r>
              <a:rPr lang="en-US" sz="1500" dirty="0" err="1">
                <a:latin typeface="Consolas" panose="020B0609020204030204" pitchFamily="49" charset="0"/>
              </a:rPr>
              <a:t>uvm</a:t>
            </a:r>
            <a:r>
              <a:rPr lang="en-US" sz="1500" dirty="0">
                <a:latin typeface="Consolas" panose="020B0609020204030204" pitchFamily="49" charset="0"/>
              </a:rPr>
              <a:t>/</a:t>
            </a:r>
            <a:r>
              <a:rPr lang="en-US" sz="1500" dirty="0" err="1">
                <a:latin typeface="Consolas" panose="020B0609020204030204" pitchFamily="49" charset="0"/>
              </a:rPr>
              <a:t>core_ibex</a:t>
            </a:r>
            <a:endParaRPr lang="en-US" sz="1500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dirty="0">
                <a:latin typeface="Consolas" panose="020B0609020204030204" pitchFamily="49" charset="0"/>
              </a:rPr>
              <a:t>github.com/</a:t>
            </a:r>
            <a:r>
              <a:rPr lang="en-US" sz="1500" dirty="0" err="1">
                <a:latin typeface="Consolas" panose="020B0609020204030204" pitchFamily="49" charset="0"/>
              </a:rPr>
              <a:t>openhwgroup</a:t>
            </a:r>
            <a:r>
              <a:rPr lang="en-US" sz="1500" dirty="0">
                <a:latin typeface="Consolas" panose="020B0609020204030204" pitchFamily="49" charset="0"/>
              </a:rPr>
              <a:t>/core-v-</a:t>
            </a:r>
            <a:r>
              <a:rPr lang="en-US" sz="1500" dirty="0" err="1">
                <a:latin typeface="Consolas" panose="020B0609020204030204" pitchFamily="49" charset="0"/>
              </a:rPr>
              <a:t>verif</a:t>
            </a:r>
            <a:endParaRPr lang="ru-RU" sz="1500" dirty="0">
              <a:latin typeface="Consolas" panose="020B0609020204030204" pitchFamily="49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89BA586-411C-7743-DB98-14F3428159C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84" y="2284865"/>
            <a:ext cx="1031427" cy="103142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56F343A-1D4E-C8DA-80BA-9AE94DFFF1D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735" y="2477856"/>
            <a:ext cx="2731763" cy="64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5218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06BB3AB7-B19D-B123-4C12-C1CEB6612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Асинхронное сравнение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58112532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06BB3AB7-B19D-B123-4C12-C1CEB6612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Асинхронное сравнение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95DF787-F6DA-E952-B398-6720F4DF2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1138" y="1248200"/>
            <a:ext cx="8258181" cy="549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EEBF706-FC7B-86E6-F669-66F245BB16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6962" y="5781337"/>
            <a:ext cx="397846" cy="43972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B791741-6020-90E2-29C2-769F701D24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02551" y="5773808"/>
            <a:ext cx="397847" cy="4472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38E00BC-659D-BEE3-A7FB-2684E136C0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02551" y="2003935"/>
            <a:ext cx="2604928" cy="113965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B1C45D0-9E16-244C-5675-BC19D71C8F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96074" y="4845258"/>
            <a:ext cx="422809" cy="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5914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6A81EA-BD13-3DF3-7237-E0FAF2293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1139" y="1248200"/>
            <a:ext cx="8258181" cy="5497200"/>
          </a:xfrm>
          <a:prstGeom prst="rect">
            <a:avLst/>
          </a:prstGeom>
        </p:spPr>
      </p:pic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06BB3AB7-B19D-B123-4C12-C1CEB6612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Асинхронное сравнение</a:t>
            </a:r>
            <a:endParaRPr lang="ru-RU" sz="2800" b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EEBF706-FC7B-86E6-F669-66F245BB16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6962" y="5781337"/>
            <a:ext cx="397846" cy="43972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B791741-6020-90E2-29C2-769F701D24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02551" y="5773808"/>
            <a:ext cx="397847" cy="44725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B1C45D0-9E16-244C-5675-BC19D71C8F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96074" y="4845258"/>
            <a:ext cx="422809" cy="3513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85E8A5-8AEA-68A7-C675-747A6C64D7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61462" y="2163405"/>
            <a:ext cx="2027014" cy="91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7936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6A81EA-BD13-3DF3-7237-E0FAF2293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1139" y="1248200"/>
            <a:ext cx="8258181" cy="54972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D0EFFFC-C92B-CE5B-65EE-FC5D7EC98384}"/>
              </a:ext>
            </a:extLst>
          </p:cNvPr>
          <p:cNvSpPr/>
          <p:nvPr/>
        </p:nvSpPr>
        <p:spPr>
          <a:xfrm>
            <a:off x="2762655" y="1536970"/>
            <a:ext cx="4017524" cy="5208430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06BB3AB7-B19D-B123-4C12-C1CEB6612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Асинхронное сравнение</a:t>
            </a:r>
            <a:endParaRPr lang="ru-RU" sz="2800" b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EEBF706-FC7B-86E6-F669-66F245BB16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6962" y="5781337"/>
            <a:ext cx="397846" cy="43972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B791741-6020-90E2-29C2-769F701D24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02551" y="5773808"/>
            <a:ext cx="397847" cy="44725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B1C45D0-9E16-244C-5675-BC19D71C8F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96074" y="4845258"/>
            <a:ext cx="422809" cy="3513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85E8A5-8AEA-68A7-C675-747A6C64D7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61462" y="2163405"/>
            <a:ext cx="2027014" cy="912156"/>
          </a:xfrm>
          <a:prstGeom prst="rect">
            <a:avLst/>
          </a:prstGeom>
        </p:spPr>
      </p:pic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1F6D6A1A-BA82-D53E-A076-4D84BB348BD5}"/>
              </a:ext>
            </a:extLst>
          </p:cNvPr>
          <p:cNvSpPr/>
          <p:nvPr/>
        </p:nvSpPr>
        <p:spPr>
          <a:xfrm>
            <a:off x="4474464" y="2572512"/>
            <a:ext cx="329184" cy="2188464"/>
          </a:xfrm>
          <a:custGeom>
            <a:avLst/>
            <a:gdLst>
              <a:gd name="connsiteX0" fmla="*/ 0 w 329184"/>
              <a:gd name="connsiteY0" fmla="*/ 0 h 2188464"/>
              <a:gd name="connsiteX1" fmla="*/ 268224 w 329184"/>
              <a:gd name="connsiteY1" fmla="*/ 932688 h 2188464"/>
              <a:gd name="connsiteX2" fmla="*/ 329184 w 329184"/>
              <a:gd name="connsiteY2" fmla="*/ 2188464 h 2188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184" h="2188464">
                <a:moveTo>
                  <a:pt x="0" y="0"/>
                </a:moveTo>
                <a:cubicBezTo>
                  <a:pt x="106680" y="283972"/>
                  <a:pt x="213360" y="567944"/>
                  <a:pt x="268224" y="932688"/>
                </a:cubicBezTo>
                <a:cubicBezTo>
                  <a:pt x="323088" y="1297432"/>
                  <a:pt x="326136" y="1742948"/>
                  <a:pt x="329184" y="2188464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1877CFDE-AC40-05BD-3F61-91045D02C350}"/>
              </a:ext>
            </a:extLst>
          </p:cNvPr>
          <p:cNvCxnSpPr>
            <a:cxnSpLocks/>
          </p:cNvCxnSpPr>
          <p:nvPr/>
        </p:nvCxnSpPr>
        <p:spPr>
          <a:xfrm>
            <a:off x="4802886" y="4732274"/>
            <a:ext cx="0" cy="57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27CEC5-C5C3-F3D5-31CD-722B3A5360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11139" y="1248200"/>
            <a:ext cx="8258181" cy="54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9228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EE4459-69A0-61AB-D8E8-4EE7D4864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1138" y="1248200"/>
            <a:ext cx="8258181" cy="5497200"/>
          </a:xfrm>
          <a:prstGeom prst="rect">
            <a:avLst/>
          </a:prstGeom>
        </p:spPr>
      </p:pic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06BB3AB7-B19D-B123-4C12-C1CEB6612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Асинхронное сравнение</a:t>
            </a:r>
            <a:endParaRPr lang="ru-RU" sz="2800" b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EEBF706-FC7B-86E6-F669-66F245BB16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6962" y="5781337"/>
            <a:ext cx="397846" cy="43972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B791741-6020-90E2-29C2-769F701D24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02551" y="5773808"/>
            <a:ext cx="397847" cy="44725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B1C45D0-9E16-244C-5675-BC19D71C8F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96074" y="4845258"/>
            <a:ext cx="422809" cy="3513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85E8A5-8AEA-68A7-C675-747A6C64D7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61462" y="2163405"/>
            <a:ext cx="2027014" cy="9121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D92226-2100-1A34-7363-21A1F67B40D8}"/>
              </a:ext>
            </a:extLst>
          </p:cNvPr>
          <p:cNvSpPr txBox="1"/>
          <p:nvPr/>
        </p:nvSpPr>
        <p:spPr>
          <a:xfrm>
            <a:off x="7040582" y="1775574"/>
            <a:ext cx="609407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dirty="0">
                <a:latin typeface="Consolas" panose="020B0609020204030204" pitchFamily="49" charset="0"/>
              </a:rPr>
              <a:t>github.com/riscv-verification/RVVI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dirty="0">
                <a:latin typeface="Consolas" panose="020B0609020204030204" pitchFamily="49" charset="0"/>
              </a:rPr>
              <a:t>github.com/</a:t>
            </a:r>
            <a:r>
              <a:rPr lang="en-US" sz="1500" dirty="0" err="1">
                <a:latin typeface="Consolas" panose="020B0609020204030204" pitchFamily="49" charset="0"/>
              </a:rPr>
              <a:t>riscv</a:t>
            </a:r>
            <a:r>
              <a:rPr lang="en-US" sz="1500" dirty="0">
                <a:latin typeface="Consolas" panose="020B0609020204030204" pitchFamily="49" charset="0"/>
              </a:rPr>
              <a:t>-admin/</a:t>
            </a:r>
            <a:r>
              <a:rPr lang="en-US" sz="1500" dirty="0" err="1">
                <a:latin typeface="Consolas" panose="020B0609020204030204" pitchFamily="49" charset="0"/>
              </a:rPr>
              <a:t>riscv-ovpsim</a:t>
            </a:r>
            <a:endParaRPr lang="ru-RU" sz="1500" dirty="0">
              <a:latin typeface="Consolas" panose="020B06090202040302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58DD0FF-75BE-8078-A657-66560008DD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87392" y="2414458"/>
            <a:ext cx="18002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56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B4FC35-9D95-444E-8665-C0799BE41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6757" y="3216875"/>
            <a:ext cx="4508189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2984654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2675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5334000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4808220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7419977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6751102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3298068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3156" y="3253723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2984654" y="3981450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3669804" y="39814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32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</p:spTree>
    <p:extLst>
      <p:ext uri="{BB962C8B-B14F-4D97-AF65-F5344CB8AC3E}">
        <p14:creationId xmlns:p14="http://schemas.microsoft.com/office/powerpoint/2010/main" val="3743685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4981" y="2207834"/>
            <a:ext cx="10040349" cy="729609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203708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План выступления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rgbClr val="6A57A1"/>
                </a:solidFill>
              </a:rPr>
              <a:t>Введение в верификацию процессорных ядер</a:t>
            </a:r>
          </a:p>
          <a:p>
            <a:pPr lvl="1"/>
            <a:r>
              <a:rPr lang="ru-RU" sz="1800" dirty="0"/>
              <a:t>Что такое верификация цифровых устройств</a:t>
            </a:r>
          </a:p>
          <a:p>
            <a:pPr lvl="1"/>
            <a:r>
              <a:rPr lang="ru-RU" sz="1800" dirty="0"/>
              <a:t>Верификация процессорных ядер</a:t>
            </a:r>
            <a:r>
              <a:rPr lang="en-US" sz="1800" dirty="0"/>
              <a:t>:</a:t>
            </a:r>
            <a:r>
              <a:rPr lang="ru-RU" sz="1800" dirty="0"/>
              <a:t> основные сложности</a:t>
            </a:r>
            <a:endParaRPr lang="ru-RU" sz="1600" dirty="0"/>
          </a:p>
          <a:p>
            <a:r>
              <a:rPr lang="ru-RU" sz="2000" dirty="0">
                <a:solidFill>
                  <a:srgbClr val="6A57A1"/>
                </a:solidFill>
              </a:rPr>
              <a:t>Верификация RISC-V </a:t>
            </a:r>
          </a:p>
          <a:p>
            <a:pPr lvl="1"/>
            <a:r>
              <a:rPr lang="ru-RU" sz="1800" dirty="0"/>
              <a:t>Архитектура RISC-V</a:t>
            </a:r>
          </a:p>
          <a:p>
            <a:pPr lvl="1"/>
            <a:r>
              <a:rPr lang="ru-RU" sz="1800" dirty="0"/>
              <a:t>Верификация с учетом особенностей</a:t>
            </a:r>
            <a:endParaRPr lang="ru-RU" sz="1800" dirty="0">
              <a:solidFill>
                <a:srgbClr val="6A57A1"/>
              </a:solidFill>
            </a:endParaRPr>
          </a:p>
          <a:p>
            <a:r>
              <a:rPr lang="ru-RU" sz="2000" dirty="0">
                <a:solidFill>
                  <a:srgbClr val="6A57A1"/>
                </a:solidFill>
              </a:rPr>
              <a:t>Типы верификации и их применимость для RISC-V ядер</a:t>
            </a:r>
          </a:p>
          <a:p>
            <a:pPr lvl="1"/>
            <a:r>
              <a:rPr lang="ru-RU" sz="1800" dirty="0"/>
              <a:t>Формальная верификация и симуляция</a:t>
            </a:r>
          </a:p>
          <a:p>
            <a:pPr lvl="1"/>
            <a:r>
              <a:rPr lang="ru-RU" sz="1800" dirty="0"/>
              <a:t>Применимость типов</a:t>
            </a:r>
            <a:endParaRPr lang="ru-RU" sz="1800" dirty="0">
              <a:solidFill>
                <a:srgbClr val="6A57A1"/>
              </a:solidFill>
            </a:endParaRPr>
          </a:p>
          <a:p>
            <a:r>
              <a:rPr lang="ru-RU" sz="2000" dirty="0">
                <a:solidFill>
                  <a:srgbClr val="6A57A1"/>
                </a:solidFill>
              </a:rPr>
              <a:t>Верификация на основе симуляции и ее типы</a:t>
            </a:r>
          </a:p>
          <a:p>
            <a:r>
              <a:rPr lang="ru-RU" sz="2000" dirty="0">
                <a:solidFill>
                  <a:srgbClr val="6A57A1"/>
                </a:solidFill>
              </a:rPr>
              <a:t>Интерфейсы RVFI и RVVI </a:t>
            </a:r>
          </a:p>
          <a:p>
            <a:r>
              <a:rPr lang="ru-RU" sz="2000" dirty="0">
                <a:solidFill>
                  <a:srgbClr val="6A57A1"/>
                </a:solidFill>
              </a:rPr>
              <a:t>Оценка вектора развития верификации RISC-V ядер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F46F62-8327-486B-BBD2-293E15860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0" y="2151857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01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224120-2E39-4B9B-A44B-CF9DF4949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4981" y="2207834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683473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556DA-1640-406B-A776-6FD35B7D383E}"/>
              </a:ext>
            </a:extLst>
          </p:cNvPr>
          <p:cNvSpPr txBox="1"/>
          <p:nvPr/>
        </p:nvSpPr>
        <p:spPr>
          <a:xfrm>
            <a:off x="3960902" y="2889190"/>
            <a:ext cx="113030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Arch</a:t>
            </a:r>
            <a:br>
              <a:rPr lang="en-US" sz="3200" dirty="0"/>
            </a:br>
            <a:r>
              <a:rPr lang="ru-RU" sz="1400" dirty="0"/>
              <a:t>Архитектура</a:t>
            </a:r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3707628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47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556DA-1640-406B-A776-6FD35B7D383E}"/>
              </a:ext>
            </a:extLst>
          </p:cNvPr>
          <p:cNvSpPr txBox="1"/>
          <p:nvPr/>
        </p:nvSpPr>
        <p:spPr>
          <a:xfrm>
            <a:off x="3960902" y="2889190"/>
            <a:ext cx="113030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Arch</a:t>
            </a:r>
            <a:br>
              <a:rPr lang="en-US" sz="3200" dirty="0"/>
            </a:br>
            <a:r>
              <a:rPr lang="ru-RU" sz="1400" dirty="0"/>
              <a:t>Архитектура</a:t>
            </a:r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3707628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DA392BD-8076-4F46-B773-4A2FCADB05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701" y="2825686"/>
            <a:ext cx="928349" cy="928349"/>
          </a:xfrm>
          <a:prstGeom prst="rect">
            <a:avLst/>
          </a:prstGeom>
        </p:spPr>
      </p:pic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9308CAAF-1F07-4386-9BE5-83FE80F9804A}"/>
              </a:ext>
            </a:extLst>
          </p:cNvPr>
          <p:cNvCxnSpPr>
            <a:cxnSpLocks/>
          </p:cNvCxnSpPr>
          <p:nvPr/>
        </p:nvCxnSpPr>
        <p:spPr>
          <a:xfrm>
            <a:off x="5344486" y="3289298"/>
            <a:ext cx="52944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705E6A8-3C3D-4121-BFF6-5CBFBF43CD43}"/>
              </a:ext>
            </a:extLst>
          </p:cNvPr>
          <p:cNvSpPr txBox="1"/>
          <p:nvPr/>
        </p:nvSpPr>
        <p:spPr>
          <a:xfrm>
            <a:off x="6127207" y="2889188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10D24DC-5FA2-47E1-8455-87C80E834C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277" y="2500651"/>
            <a:ext cx="1550537" cy="103369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29B69CB-F4B3-4E3E-85AF-F5801D50B6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997" y="3438015"/>
            <a:ext cx="1752600" cy="27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6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4249120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DA392BD-8076-4F46-B773-4A2FCADB05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801" y="2825688"/>
            <a:ext cx="928349" cy="9283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705E6A8-3C3D-4121-BFF6-5CBFBF43CD43}"/>
              </a:ext>
            </a:extLst>
          </p:cNvPr>
          <p:cNvSpPr txBox="1"/>
          <p:nvPr/>
        </p:nvSpPr>
        <p:spPr>
          <a:xfrm>
            <a:off x="3879307" y="2889190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10D24DC-5FA2-47E1-8455-87C80E834C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77" y="2500653"/>
            <a:ext cx="1550537" cy="103369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29B69CB-F4B3-4E3E-85AF-F5801D50B6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97" y="3438017"/>
            <a:ext cx="1752600" cy="27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01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4249120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DA392BD-8076-4F46-B773-4A2FCADB05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801" y="2825688"/>
            <a:ext cx="928349" cy="9283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705E6A8-3C3D-4121-BFF6-5CBFBF43CD43}"/>
              </a:ext>
            </a:extLst>
          </p:cNvPr>
          <p:cNvSpPr txBox="1"/>
          <p:nvPr/>
        </p:nvSpPr>
        <p:spPr>
          <a:xfrm>
            <a:off x="3879307" y="2889190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10D24DC-5FA2-47E1-8455-87C80E834C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77" y="2500653"/>
            <a:ext cx="1550537" cy="103369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29B69CB-F4B3-4E3E-85AF-F5801D50B6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97" y="3438017"/>
            <a:ext cx="1752600" cy="2772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3C1D8B-DF77-42EF-8119-3B0E0F516D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58" y="4471708"/>
            <a:ext cx="2843502" cy="163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54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4249120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DA392BD-8076-4F46-B773-4A2FCADB05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801" y="2825688"/>
            <a:ext cx="928349" cy="9283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705E6A8-3C3D-4121-BFF6-5CBFBF43CD43}"/>
              </a:ext>
            </a:extLst>
          </p:cNvPr>
          <p:cNvSpPr txBox="1"/>
          <p:nvPr/>
        </p:nvSpPr>
        <p:spPr>
          <a:xfrm>
            <a:off x="3879307" y="2889190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10D24DC-5FA2-47E1-8455-87C80E834C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77" y="2500653"/>
            <a:ext cx="1550537" cy="103369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29B69CB-F4B3-4E3E-85AF-F5801D50B6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97" y="3438017"/>
            <a:ext cx="1752600" cy="2772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3C1D8B-DF77-42EF-8119-3B0E0F516D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58" y="4471708"/>
            <a:ext cx="2843502" cy="1638579"/>
          </a:xfrm>
          <a:prstGeom prst="rect">
            <a:avLst/>
          </a:prstGeom>
        </p:spPr>
      </p:pic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8F8F715-33FF-442E-885D-56114C36067C}"/>
              </a:ext>
            </a:extLst>
          </p:cNvPr>
          <p:cNvCxnSpPr>
            <a:cxnSpLocks/>
          </p:cNvCxnSpPr>
          <p:nvPr/>
        </p:nvCxnSpPr>
        <p:spPr>
          <a:xfrm>
            <a:off x="5067549" y="3971636"/>
            <a:ext cx="0" cy="7321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219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0C04B1-1E2B-4626-B0D1-33ACE8BC8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2225" y="1857086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4249120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705E6A8-3C3D-4121-BFF6-5CBFBF43CD43}"/>
              </a:ext>
            </a:extLst>
          </p:cNvPr>
          <p:cNvSpPr txBox="1"/>
          <p:nvPr/>
        </p:nvSpPr>
        <p:spPr>
          <a:xfrm>
            <a:off x="3879307" y="2889190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05AB83-BA3D-4B26-908E-C54DC2816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2226" y="-113360"/>
            <a:ext cx="5819775" cy="42291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6BA92AA-3A1B-42B3-B2F1-42C2218DFD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990" y="2610213"/>
            <a:ext cx="2917516" cy="57881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27B3F7C-A1BC-4236-B045-8E1B990754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225" y="3209045"/>
            <a:ext cx="2127046" cy="7625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FF93DF-6E71-47D7-B1FC-415B92756ADD}"/>
              </a:ext>
            </a:extLst>
          </p:cNvPr>
          <p:cNvSpPr txBox="1"/>
          <p:nvPr/>
        </p:nvSpPr>
        <p:spPr>
          <a:xfrm>
            <a:off x="7929146" y="5081158"/>
            <a:ext cx="3085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/>
              <a:t>Внутренняя документация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117669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B4FC35-9D95-444E-8665-C0799BE41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6757" y="3216875"/>
            <a:ext cx="4508189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2984654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2675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5334000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4808220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7419977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6751102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3298068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3156" y="3253723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2984654" y="3981450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3669804" y="39814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30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1816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6354566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22587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8703912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8178132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10789889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10121014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6667980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3068" y="3253723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6354566" y="3981450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7039716" y="39814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AD6F489-9364-4225-B32C-CC3003732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80185" y="3216875"/>
            <a:ext cx="4508189" cy="3276000"/>
          </a:xfrm>
          <a:prstGeom prst="rect">
            <a:avLst/>
          </a:prstGeom>
        </p:spPr>
      </p:pic>
      <p:graphicFrame>
        <p:nvGraphicFramePr>
          <p:cNvPr id="32" name="Таблица 31">
            <a:extLst>
              <a:ext uri="{FF2B5EF4-FFF2-40B4-BE49-F238E27FC236}">
                <a16:creationId xmlns:a16="http://schemas.microsoft.com/office/drawing/2014/main" id="{9EDFD01C-1A48-4678-B805-91A802EDB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35280"/>
              </p:ext>
            </p:extLst>
          </p:nvPr>
        </p:nvGraphicFramePr>
        <p:xfrm>
          <a:off x="9325064" y="2947790"/>
          <a:ext cx="4257100" cy="374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7100">
                  <a:extLst>
                    <a:ext uri="{9D8B030D-6E8A-4147-A177-3AD203B41FA5}">
                      <a16:colId xmlns:a16="http://schemas.microsoft.com/office/drawing/2014/main" val="2152255588"/>
                    </a:ext>
                  </a:extLst>
                </a:gridCol>
              </a:tblGrid>
              <a:tr h="374511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487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232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A593A2-C49F-466B-B0A3-BDF4B3265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7600" y="3218400"/>
            <a:ext cx="6884027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1816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6354566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22587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8703912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8178132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10789889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10121014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6667980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63068" y="3253723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6354566" y="3981450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7039716" y="39814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33FB2B43-2096-485D-B0E2-142A401C8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221589"/>
              </p:ext>
            </p:extLst>
          </p:nvPr>
        </p:nvGraphicFramePr>
        <p:xfrm>
          <a:off x="9325064" y="2947790"/>
          <a:ext cx="4257100" cy="374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7100">
                  <a:extLst>
                    <a:ext uri="{9D8B030D-6E8A-4147-A177-3AD203B41FA5}">
                      <a16:colId xmlns:a16="http://schemas.microsoft.com/office/drawing/2014/main" val="2152255588"/>
                    </a:ext>
                  </a:extLst>
                </a:gridCol>
              </a:tblGrid>
              <a:tr h="374511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487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467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Что такое верификация цифровых устройств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632432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A593A2-C49F-466B-B0A3-BDF4B3265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7600" y="3218400"/>
            <a:ext cx="6884027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1816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6354566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22587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8703912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8178132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10789889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10121014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6667980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63068" y="3253723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6354566" y="3981450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7039716" y="39814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33FB2B43-2096-485D-B0E2-142A401C8B45}"/>
              </a:ext>
            </a:extLst>
          </p:cNvPr>
          <p:cNvGraphicFramePr>
            <a:graphicFrameLocks noGrp="1"/>
          </p:cNvGraphicFramePr>
          <p:nvPr/>
        </p:nvGraphicFramePr>
        <p:xfrm>
          <a:off x="9325064" y="2947790"/>
          <a:ext cx="4257100" cy="374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7100">
                  <a:extLst>
                    <a:ext uri="{9D8B030D-6E8A-4147-A177-3AD203B41FA5}">
                      <a16:colId xmlns:a16="http://schemas.microsoft.com/office/drawing/2014/main" val="2152255588"/>
                    </a:ext>
                  </a:extLst>
                </a:gridCol>
              </a:tblGrid>
              <a:tr h="374511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487971"/>
                  </a:ext>
                </a:extLst>
              </a:tr>
            </a:tbl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EB1E926-A2AC-4285-96AB-1F5FEA5AE83F}"/>
              </a:ext>
            </a:extLst>
          </p:cNvPr>
          <p:cNvSpPr/>
          <p:nvPr/>
        </p:nvSpPr>
        <p:spPr>
          <a:xfrm>
            <a:off x="3499764" y="4071031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DAD14F9-DECA-4C32-AC0D-EFD1C0E363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27359" y="2263775"/>
            <a:ext cx="5819775" cy="42291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9F1073B-B1DF-4C0E-BF9E-0B8E7DA90D5C}"/>
              </a:ext>
            </a:extLst>
          </p:cNvPr>
          <p:cNvSpPr txBox="1"/>
          <p:nvPr/>
        </p:nvSpPr>
        <p:spPr>
          <a:xfrm>
            <a:off x="3925366" y="5167312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B69571-805C-4C70-A2C3-B14E0A7DEC84}"/>
              </a:ext>
            </a:extLst>
          </p:cNvPr>
          <p:cNvSpPr txBox="1"/>
          <p:nvPr/>
        </p:nvSpPr>
        <p:spPr>
          <a:xfrm>
            <a:off x="3555553" y="3724809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0730DDD-6B76-47B5-B624-90883F1164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27359" y="815782"/>
            <a:ext cx="58197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20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DAD14F9-DECA-4C32-AC0D-EFD1C0E36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2190079"/>
            <a:ext cx="5819775" cy="42291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0730DDD-6B76-47B5-B624-90883F116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42086"/>
            <a:ext cx="5819775" cy="42291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A593A2-C49F-466B-B0A3-BDF4B3265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7400" y="3144704"/>
            <a:ext cx="6884027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11616" y="3143179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4754366" y="5698454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22387" y="3216875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7103712" y="5412704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6577932" y="3606137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9189689" y="4354177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8520814" y="5364841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5067780" y="5698454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62868" y="3180027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4754366" y="3907754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5439516" y="3907754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EB1E926-A2AC-4285-96AB-1F5FEA5AE83F}"/>
              </a:ext>
            </a:extLst>
          </p:cNvPr>
          <p:cNvSpPr/>
          <p:nvPr/>
        </p:nvSpPr>
        <p:spPr>
          <a:xfrm>
            <a:off x="1899564" y="3997335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F1073B-B1DF-4C0E-BF9E-0B8E7DA90D5C}"/>
              </a:ext>
            </a:extLst>
          </p:cNvPr>
          <p:cNvSpPr txBox="1"/>
          <p:nvPr/>
        </p:nvSpPr>
        <p:spPr>
          <a:xfrm>
            <a:off x="2325166" y="5093616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B69571-805C-4C70-A2C3-B14E0A7DEC84}"/>
              </a:ext>
            </a:extLst>
          </p:cNvPr>
          <p:cNvSpPr txBox="1"/>
          <p:nvPr/>
        </p:nvSpPr>
        <p:spPr>
          <a:xfrm>
            <a:off x="1955353" y="3651113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366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985461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4C80B9EA-8E18-43D1-A518-C477E3B6D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400" y="2277929"/>
            <a:ext cx="6884027" cy="327600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11385647-15E4-4A3E-BE12-06049D23CA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1616" y="2276404"/>
            <a:ext cx="4508189" cy="3276000"/>
          </a:xfrm>
          <a:prstGeom prst="rect">
            <a:avLst/>
          </a:prstGeom>
        </p:spPr>
      </p:pic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7C233327-27A7-4CB1-A65D-BFD57C9930F9}"/>
              </a:ext>
            </a:extLst>
          </p:cNvPr>
          <p:cNvCxnSpPr>
            <a:cxnSpLocks/>
          </p:cNvCxnSpPr>
          <p:nvPr/>
        </p:nvCxnSpPr>
        <p:spPr>
          <a:xfrm>
            <a:off x="4754366" y="4831679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BF932F4A-CA4E-4401-AA43-64AE9EADFD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22387" y="2350100"/>
            <a:ext cx="4508189" cy="3276000"/>
          </a:xfrm>
          <a:prstGeom prst="rect">
            <a:avLst/>
          </a:prstGeom>
        </p:spPr>
      </p:pic>
      <p:sp>
        <p:nvSpPr>
          <p:cNvPr id="51" name="Полилиния: фигура 50">
            <a:extLst>
              <a:ext uri="{FF2B5EF4-FFF2-40B4-BE49-F238E27FC236}">
                <a16:creationId xmlns:a16="http://schemas.microsoft.com/office/drawing/2014/main" id="{7696EE41-B3E2-4699-A57A-510D458FD14C}"/>
              </a:ext>
            </a:extLst>
          </p:cNvPr>
          <p:cNvSpPr/>
          <p:nvPr/>
        </p:nvSpPr>
        <p:spPr>
          <a:xfrm>
            <a:off x="7103712" y="4545929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олилиния: фигура 51">
            <a:extLst>
              <a:ext uri="{FF2B5EF4-FFF2-40B4-BE49-F238E27FC236}">
                <a16:creationId xmlns:a16="http://schemas.microsoft.com/office/drawing/2014/main" id="{83742F7E-5918-470F-A7C6-CBBCA95380F7}"/>
              </a:ext>
            </a:extLst>
          </p:cNvPr>
          <p:cNvSpPr/>
          <p:nvPr/>
        </p:nvSpPr>
        <p:spPr>
          <a:xfrm>
            <a:off x="6577932" y="2739362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7F50E8A3-4C47-4F84-BA1A-CBB558694943}"/>
              </a:ext>
            </a:extLst>
          </p:cNvPr>
          <p:cNvCxnSpPr>
            <a:cxnSpLocks/>
          </p:cNvCxnSpPr>
          <p:nvPr/>
        </p:nvCxnSpPr>
        <p:spPr>
          <a:xfrm>
            <a:off x="9189689" y="3487402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0D959404-D9C7-430B-A083-837151AF5446}"/>
              </a:ext>
            </a:extLst>
          </p:cNvPr>
          <p:cNvCxnSpPr>
            <a:cxnSpLocks/>
          </p:cNvCxnSpPr>
          <p:nvPr/>
        </p:nvCxnSpPr>
        <p:spPr>
          <a:xfrm flipV="1">
            <a:off x="8520814" y="4498066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46491ABF-F63F-450A-A4D3-9F9DC4899BFD}"/>
              </a:ext>
            </a:extLst>
          </p:cNvPr>
          <p:cNvCxnSpPr>
            <a:cxnSpLocks/>
          </p:cNvCxnSpPr>
          <p:nvPr/>
        </p:nvCxnSpPr>
        <p:spPr>
          <a:xfrm>
            <a:off x="5067780" y="4831679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0412A4FB-CC69-4C39-B0CB-A46BDB508C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62868" y="2313252"/>
            <a:ext cx="4508189" cy="3276000"/>
          </a:xfrm>
          <a:prstGeom prst="rect">
            <a:avLst/>
          </a:prstGeom>
        </p:spPr>
      </p:pic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C4F109DC-3DF7-46A3-87DD-3CF6444A7102}"/>
              </a:ext>
            </a:extLst>
          </p:cNvPr>
          <p:cNvCxnSpPr>
            <a:cxnSpLocks/>
          </p:cNvCxnSpPr>
          <p:nvPr/>
        </p:nvCxnSpPr>
        <p:spPr>
          <a:xfrm>
            <a:off x="4754366" y="3040979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6C59F6F0-91DA-4E1D-9A76-1CBE923AAC1C}"/>
              </a:ext>
            </a:extLst>
          </p:cNvPr>
          <p:cNvCxnSpPr>
            <a:cxnSpLocks/>
          </p:cNvCxnSpPr>
          <p:nvPr/>
        </p:nvCxnSpPr>
        <p:spPr>
          <a:xfrm>
            <a:off x="5439516" y="3040979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5941CC86-F68F-4C4E-BF25-DBA9210B2E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7159" y="1323304"/>
            <a:ext cx="5819775" cy="42291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4226841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2784338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6BC59AD2-60F2-46A8-BD2C-1050A664D0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7159" y="-124689"/>
            <a:ext cx="58197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1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4226841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2784338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1323304"/>
            <a:ext cx="5819775" cy="42291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-124689"/>
            <a:ext cx="58197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21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2784338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-124689"/>
            <a:ext cx="58197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80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563925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347295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733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563925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347295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sp>
        <p:nvSpPr>
          <p:cNvPr id="16" name="Взрыв: 14 точек 15">
            <a:extLst>
              <a:ext uri="{FF2B5EF4-FFF2-40B4-BE49-F238E27FC236}">
                <a16:creationId xmlns:a16="http://schemas.microsoft.com/office/drawing/2014/main" id="{0F2FAB03-AA79-40A9-B339-99F6C768F589}"/>
              </a:ext>
            </a:extLst>
          </p:cNvPr>
          <p:cNvSpPr/>
          <p:nvPr/>
        </p:nvSpPr>
        <p:spPr>
          <a:xfrm rot="1080000">
            <a:off x="6742813" y="3343237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736CFE-0BEA-44EB-B9FA-90EB3A5E50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39" y="3472952"/>
            <a:ext cx="2109176" cy="41844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95F0A28-1E90-4FF1-A8E5-20AF66641A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75" y="3943285"/>
            <a:ext cx="1594504" cy="5716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84E6D0-9F99-403E-80FC-C9AA370AEECA}"/>
              </a:ext>
            </a:extLst>
          </p:cNvPr>
          <p:cNvSpPr txBox="1"/>
          <p:nvPr/>
        </p:nvSpPr>
        <p:spPr>
          <a:xfrm>
            <a:off x="6818003" y="3520109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</a:rPr>
              <a:t>238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sp>
        <p:nvSpPr>
          <p:cNvPr id="22" name="Взрыв: 14 точек 21">
            <a:extLst>
              <a:ext uri="{FF2B5EF4-FFF2-40B4-BE49-F238E27FC236}">
                <a16:creationId xmlns:a16="http://schemas.microsoft.com/office/drawing/2014/main" id="{7FE8A59D-EA23-4884-843F-8FC780D76464}"/>
              </a:ext>
            </a:extLst>
          </p:cNvPr>
          <p:cNvSpPr/>
          <p:nvPr/>
        </p:nvSpPr>
        <p:spPr>
          <a:xfrm rot="1080000">
            <a:off x="6742815" y="3954983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4E840-2340-410D-A46D-0835291436EE}"/>
              </a:ext>
            </a:extLst>
          </p:cNvPr>
          <p:cNvSpPr txBox="1"/>
          <p:nvPr/>
        </p:nvSpPr>
        <p:spPr>
          <a:xfrm>
            <a:off x="6827624" y="4131855"/>
            <a:ext cx="6367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500</a:t>
            </a:r>
            <a:r>
              <a:rPr lang="ru-RU" sz="1050" dirty="0">
                <a:solidFill>
                  <a:schemeClr val="bg1"/>
                </a:solidFill>
              </a:rPr>
              <a:t>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893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563925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347295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sp>
        <p:nvSpPr>
          <p:cNvPr id="16" name="Взрыв: 14 точек 15">
            <a:extLst>
              <a:ext uri="{FF2B5EF4-FFF2-40B4-BE49-F238E27FC236}">
                <a16:creationId xmlns:a16="http://schemas.microsoft.com/office/drawing/2014/main" id="{0F2FAB03-AA79-40A9-B339-99F6C768F589}"/>
              </a:ext>
            </a:extLst>
          </p:cNvPr>
          <p:cNvSpPr/>
          <p:nvPr/>
        </p:nvSpPr>
        <p:spPr>
          <a:xfrm rot="1080000">
            <a:off x="6742813" y="3343237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736CFE-0BEA-44EB-B9FA-90EB3A5E50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39" y="3472952"/>
            <a:ext cx="2109176" cy="41844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95F0A28-1E90-4FF1-A8E5-20AF66641A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75" y="3943285"/>
            <a:ext cx="1594504" cy="5716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84E6D0-9F99-403E-80FC-C9AA370AEECA}"/>
              </a:ext>
            </a:extLst>
          </p:cNvPr>
          <p:cNvSpPr txBox="1"/>
          <p:nvPr/>
        </p:nvSpPr>
        <p:spPr>
          <a:xfrm>
            <a:off x="6818003" y="3520109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</a:rPr>
              <a:t>238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sp>
        <p:nvSpPr>
          <p:cNvPr id="22" name="Взрыв: 14 точек 21">
            <a:extLst>
              <a:ext uri="{FF2B5EF4-FFF2-40B4-BE49-F238E27FC236}">
                <a16:creationId xmlns:a16="http://schemas.microsoft.com/office/drawing/2014/main" id="{7FE8A59D-EA23-4884-843F-8FC780D76464}"/>
              </a:ext>
            </a:extLst>
          </p:cNvPr>
          <p:cNvSpPr/>
          <p:nvPr/>
        </p:nvSpPr>
        <p:spPr>
          <a:xfrm rot="1080000">
            <a:off x="6742815" y="3954983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4E840-2340-410D-A46D-0835291436EE}"/>
              </a:ext>
            </a:extLst>
          </p:cNvPr>
          <p:cNvSpPr txBox="1"/>
          <p:nvPr/>
        </p:nvSpPr>
        <p:spPr>
          <a:xfrm>
            <a:off x="6827624" y="4131855"/>
            <a:ext cx="6367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500</a:t>
            </a:r>
            <a:r>
              <a:rPr lang="ru-RU" sz="1050" dirty="0">
                <a:solidFill>
                  <a:schemeClr val="bg1"/>
                </a:solidFill>
              </a:rPr>
              <a:t>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33B7FFF-9FFB-4D96-8463-6EF3E54FA8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69" y="1948239"/>
            <a:ext cx="4017061" cy="11333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FA3E60-431E-4FF1-9EFE-FEC8E5AEF7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855" y="4804821"/>
            <a:ext cx="3824287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91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563925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347295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sp>
        <p:nvSpPr>
          <p:cNvPr id="16" name="Взрыв: 14 точек 15">
            <a:extLst>
              <a:ext uri="{FF2B5EF4-FFF2-40B4-BE49-F238E27FC236}">
                <a16:creationId xmlns:a16="http://schemas.microsoft.com/office/drawing/2014/main" id="{0F2FAB03-AA79-40A9-B339-99F6C768F589}"/>
              </a:ext>
            </a:extLst>
          </p:cNvPr>
          <p:cNvSpPr/>
          <p:nvPr/>
        </p:nvSpPr>
        <p:spPr>
          <a:xfrm rot="1080000">
            <a:off x="6742813" y="3343237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736CFE-0BEA-44EB-B9FA-90EB3A5E50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39" y="3472952"/>
            <a:ext cx="2109176" cy="41844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95F0A28-1E90-4FF1-A8E5-20AF66641A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75" y="3943285"/>
            <a:ext cx="1594504" cy="5716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84E6D0-9F99-403E-80FC-C9AA370AEECA}"/>
              </a:ext>
            </a:extLst>
          </p:cNvPr>
          <p:cNvSpPr txBox="1"/>
          <p:nvPr/>
        </p:nvSpPr>
        <p:spPr>
          <a:xfrm>
            <a:off x="6818003" y="3520109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</a:rPr>
              <a:t>238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sp>
        <p:nvSpPr>
          <p:cNvPr id="22" name="Взрыв: 14 точек 21">
            <a:extLst>
              <a:ext uri="{FF2B5EF4-FFF2-40B4-BE49-F238E27FC236}">
                <a16:creationId xmlns:a16="http://schemas.microsoft.com/office/drawing/2014/main" id="{7FE8A59D-EA23-4884-843F-8FC780D76464}"/>
              </a:ext>
            </a:extLst>
          </p:cNvPr>
          <p:cNvSpPr/>
          <p:nvPr/>
        </p:nvSpPr>
        <p:spPr>
          <a:xfrm rot="1080000">
            <a:off x="6742815" y="3954983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4E840-2340-410D-A46D-0835291436EE}"/>
              </a:ext>
            </a:extLst>
          </p:cNvPr>
          <p:cNvSpPr txBox="1"/>
          <p:nvPr/>
        </p:nvSpPr>
        <p:spPr>
          <a:xfrm>
            <a:off x="6827624" y="4131855"/>
            <a:ext cx="6367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500</a:t>
            </a:r>
            <a:r>
              <a:rPr lang="ru-RU" sz="1050" dirty="0">
                <a:solidFill>
                  <a:schemeClr val="bg1"/>
                </a:solidFill>
              </a:rPr>
              <a:t>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33B7FFF-9FFB-4D96-8463-6EF3E54FA8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69" y="1948239"/>
            <a:ext cx="4017061" cy="11333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FA3E60-431E-4FF1-9EFE-FEC8E5AEF7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855" y="4804821"/>
            <a:ext cx="3824287" cy="1371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2B002F-8EB0-4AE3-AA22-35624562748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032" y="1564661"/>
            <a:ext cx="2850903" cy="222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40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B2D28BBE-BBFB-4AB3-8B47-4BE7F6FA8E8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устройства в рамках представленной на него спецификации.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Что такое верификация цифровых устройств</a:t>
            </a:r>
            <a:endParaRPr lang="ru-RU" sz="2800" b="1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02E15C9-B993-402E-BBE3-761E84AFE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2339" y="3217505"/>
            <a:ext cx="4507322" cy="32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29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563925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347295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sp>
        <p:nvSpPr>
          <p:cNvPr id="16" name="Взрыв: 14 точек 15">
            <a:extLst>
              <a:ext uri="{FF2B5EF4-FFF2-40B4-BE49-F238E27FC236}">
                <a16:creationId xmlns:a16="http://schemas.microsoft.com/office/drawing/2014/main" id="{0F2FAB03-AA79-40A9-B339-99F6C768F589}"/>
              </a:ext>
            </a:extLst>
          </p:cNvPr>
          <p:cNvSpPr/>
          <p:nvPr/>
        </p:nvSpPr>
        <p:spPr>
          <a:xfrm rot="1080000">
            <a:off x="6742813" y="3343237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736CFE-0BEA-44EB-B9FA-90EB3A5E50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39" y="3472952"/>
            <a:ext cx="2109176" cy="41844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95F0A28-1E90-4FF1-A8E5-20AF66641A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75" y="3943285"/>
            <a:ext cx="1594504" cy="5716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84E6D0-9F99-403E-80FC-C9AA370AEECA}"/>
              </a:ext>
            </a:extLst>
          </p:cNvPr>
          <p:cNvSpPr txBox="1"/>
          <p:nvPr/>
        </p:nvSpPr>
        <p:spPr>
          <a:xfrm>
            <a:off x="6818003" y="3520109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</a:rPr>
              <a:t>238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sp>
        <p:nvSpPr>
          <p:cNvPr id="22" name="Взрыв: 14 точек 21">
            <a:extLst>
              <a:ext uri="{FF2B5EF4-FFF2-40B4-BE49-F238E27FC236}">
                <a16:creationId xmlns:a16="http://schemas.microsoft.com/office/drawing/2014/main" id="{7FE8A59D-EA23-4884-843F-8FC780D76464}"/>
              </a:ext>
            </a:extLst>
          </p:cNvPr>
          <p:cNvSpPr/>
          <p:nvPr/>
        </p:nvSpPr>
        <p:spPr>
          <a:xfrm rot="1080000">
            <a:off x="6742815" y="3954983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4E840-2340-410D-A46D-0835291436EE}"/>
              </a:ext>
            </a:extLst>
          </p:cNvPr>
          <p:cNvSpPr txBox="1"/>
          <p:nvPr/>
        </p:nvSpPr>
        <p:spPr>
          <a:xfrm>
            <a:off x="6827624" y="4131855"/>
            <a:ext cx="6367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500</a:t>
            </a:r>
            <a:r>
              <a:rPr lang="ru-RU" sz="1050" dirty="0">
                <a:solidFill>
                  <a:schemeClr val="bg1"/>
                </a:solidFill>
              </a:rPr>
              <a:t>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33B7FFF-9FFB-4D96-8463-6EF3E54FA8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69" y="1948239"/>
            <a:ext cx="4017061" cy="11333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FA3E60-431E-4FF1-9EFE-FEC8E5AEF7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855" y="4804821"/>
            <a:ext cx="3824287" cy="13716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0DD427-6825-43FA-8983-603A519068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032" y="1564661"/>
            <a:ext cx="2850903" cy="222762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276D781-FD0D-4BCB-94D5-1D1D4409C3C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071" y="3891394"/>
            <a:ext cx="2586824" cy="270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99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4226841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2784338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1323304"/>
            <a:ext cx="5819775" cy="42291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-124689"/>
            <a:ext cx="58197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55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1323304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4226841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9536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7234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2593B7-A177-49AC-9A79-CDE13BCBC1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7220" y="1965399"/>
            <a:ext cx="3559427" cy="269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37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66446F-1494-EED7-BBC3-ABB44D8E3E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7220" y="1965399"/>
            <a:ext cx="3559427" cy="269196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60F4B5C-6ABB-2B2F-67AB-3CD92015C4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49859" y="4932071"/>
            <a:ext cx="2267005" cy="143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97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49F425-643C-E085-FE8D-2F36ED0DB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31843" y="1965399"/>
            <a:ext cx="2656984" cy="15775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42CD3E-4CAF-4597-A898-F31B4AB08B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67220" y="1965399"/>
            <a:ext cx="3559427" cy="269196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6670720-871F-4648-8CC0-A22DC3228C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49859" y="4932071"/>
            <a:ext cx="2267005" cy="143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82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A1F633-D0F9-DC7D-C706-22A8FFF5D5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843" y="3713620"/>
            <a:ext cx="2656984" cy="105203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A1F6E1-2751-44AC-9B7F-7D14344B88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7220" y="1965399"/>
            <a:ext cx="3559427" cy="269196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7D7486-15FB-4A53-82A7-5E21A9A397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49859" y="4932071"/>
            <a:ext cx="2267005" cy="143577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171F325-C9C6-4557-9E1A-6404C3B02C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31843" y="1965399"/>
            <a:ext cx="2656984" cy="157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36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C2EA86-80C7-6760-EA53-F0180039B9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790" y="4932071"/>
            <a:ext cx="2325090" cy="11494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5A27B3E-DD3F-4741-8C74-050816791D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7220" y="1965399"/>
            <a:ext cx="3559427" cy="26919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F08FB9C-8BB7-4945-9EBF-63215DBD4F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49859" y="4932071"/>
            <a:ext cx="2267005" cy="143577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F8DE68C-D6DD-4904-B629-305F419E05F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843" y="3713620"/>
            <a:ext cx="2656984" cy="105203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AD24B95-A20C-4F56-AAB3-11BAD8298D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31843" y="1965399"/>
            <a:ext cx="2656984" cy="157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389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23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FD4EE1-C622-4636-89D7-4C10EA669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2339" y="321750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Что такое верификация цифровых устройств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устройства в рамках представленной на него спецификации.</a:t>
            </a:r>
          </a:p>
        </p:txBody>
      </p:sp>
    </p:spTree>
    <p:extLst>
      <p:ext uri="{BB962C8B-B14F-4D97-AF65-F5344CB8AC3E}">
        <p14:creationId xmlns:p14="http://schemas.microsoft.com/office/powerpoint/2010/main" val="2783429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  <a:endParaRPr lang="en-US" sz="2400" dirty="0">
              <a:solidFill>
                <a:srgbClr val="6A57A1"/>
              </a:solidFill>
            </a:endParaRP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03E73D-8377-4177-BC52-6FAD578F3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5066" y="2393426"/>
            <a:ext cx="10041868" cy="7297200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74CF3824-3FE9-450F-9C65-9615E7C3175A}"/>
              </a:ext>
            </a:extLst>
          </p:cNvPr>
          <p:cNvCxnSpPr>
            <a:cxnSpLocks/>
          </p:cNvCxnSpPr>
          <p:nvPr/>
        </p:nvCxnSpPr>
        <p:spPr>
          <a:xfrm flipV="1">
            <a:off x="3750856" y="3474892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C83959-5449-4F26-82A7-8751545454D8}"/>
              </a:ext>
            </a:extLst>
          </p:cNvPr>
          <p:cNvSpPr txBox="1"/>
          <p:nvPr/>
        </p:nvSpPr>
        <p:spPr>
          <a:xfrm>
            <a:off x="4830783" y="5066696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9DE4A18-5616-4094-AAC9-C70524917787}"/>
              </a:ext>
            </a:extLst>
          </p:cNvPr>
          <p:cNvCxnSpPr>
            <a:cxnSpLocks/>
          </p:cNvCxnSpPr>
          <p:nvPr/>
        </p:nvCxnSpPr>
        <p:spPr>
          <a:xfrm>
            <a:off x="3750855" y="5066696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B8C4CE7-90DD-4034-B23D-615A526FFC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64" y="3011280"/>
            <a:ext cx="928349" cy="9283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C90721-87B1-48E1-811C-26C4AAF4783C}"/>
              </a:ext>
            </a:extLst>
          </p:cNvPr>
          <p:cNvSpPr txBox="1"/>
          <p:nvPr/>
        </p:nvSpPr>
        <p:spPr>
          <a:xfrm>
            <a:off x="4460970" y="307478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01540E3-0875-4BC7-B2D6-CDDF37774E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040" y="2686245"/>
            <a:ext cx="1550537" cy="103369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3CC6925-C5AE-420C-A093-9351F4A3A0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60" y="3623609"/>
            <a:ext cx="1752600" cy="27726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2A45F02-72E0-40A3-9E3A-D46CF5D324B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521" y="4657300"/>
            <a:ext cx="2843502" cy="1638579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698A673-262D-4EDB-B444-59E175CC0D3F}"/>
              </a:ext>
            </a:extLst>
          </p:cNvPr>
          <p:cNvSpPr/>
          <p:nvPr/>
        </p:nvSpPr>
        <p:spPr>
          <a:xfrm>
            <a:off x="4376737" y="2800802"/>
            <a:ext cx="5924550" cy="1276350"/>
          </a:xfrm>
          <a:prstGeom prst="roundRect">
            <a:avLst/>
          </a:prstGeom>
          <a:noFill/>
          <a:ln w="19050">
            <a:solidFill>
              <a:srgbClr val="6A57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0577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Открытая</a:t>
            </a:r>
            <a:r>
              <a:rPr lang="ru-RU" sz="2400" dirty="0">
                <a:solidFill>
                  <a:srgbClr val="6A57A1"/>
                </a:solidFill>
              </a:rPr>
              <a:t> </a:t>
            </a:r>
            <a:r>
              <a:rPr lang="ru-RU" sz="2400" dirty="0"/>
              <a:t>и свободно-распространяемая</a:t>
            </a:r>
          </a:p>
          <a:p>
            <a:pPr marL="0" indent="0">
              <a:buNone/>
            </a:pPr>
            <a:endParaRPr lang="en-US" sz="2400" dirty="0">
              <a:solidFill>
                <a:srgbClr val="6A57A1"/>
              </a:solidFill>
            </a:endParaRP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4A27AD8-6C7E-43CD-AB8B-BE0AC35C2E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625" y="4017956"/>
            <a:ext cx="1469041" cy="65674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3DAE6A3-CE1F-4EDE-8F28-9FF7778C8B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87" y="4839428"/>
            <a:ext cx="1031148" cy="103114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D8A4629-889B-4212-AAD7-A00BC0197F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70" y="3911479"/>
            <a:ext cx="1267481" cy="84921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A7FA4F4-BCED-42E7-9F69-E8935D3B96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444" y="3757150"/>
            <a:ext cx="1214235" cy="121423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88DAA51-D8CC-4BDE-8ADF-AC087DCA355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720" y="3984894"/>
            <a:ext cx="2731763" cy="64544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C44050B-2A20-44A4-869E-D2C634D110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004" y="4844581"/>
            <a:ext cx="849212" cy="84921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67EB413-0283-4F25-8BA4-6D65D887ADF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57" y="4875674"/>
            <a:ext cx="1764439" cy="92339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60957A2-007F-4606-B52D-3F07A9CBB1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77" y="4955085"/>
            <a:ext cx="2126621" cy="62820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6D86A9A-A58F-47B2-9216-795B64DC54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6738" y="4075192"/>
            <a:ext cx="1651565" cy="555148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882C540-160F-4302-881D-86FEA18989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57197" y="4932535"/>
            <a:ext cx="691106" cy="70134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01A7C6F-D36A-4F78-8AF3-ED2C7973F12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58876" y="5078733"/>
            <a:ext cx="2126622" cy="39060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48D97BB-5F55-4EB2-86DF-454F2A74170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197537" y="4024392"/>
            <a:ext cx="876633" cy="57831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4C773E5-308D-4EB3-AB31-23AA4EB3C7D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2056" y="5049844"/>
            <a:ext cx="13335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4895641-6B0F-4194-8D25-ED5B1871AAA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381864" y="4106244"/>
            <a:ext cx="1118738" cy="40274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59B52C3-1C55-419F-9FD5-B2692BB59C1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-729580" y="4125443"/>
            <a:ext cx="1412177" cy="47764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EB72A8AF-3DDE-465D-ACCB-D479CD769D7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864468" y="5049844"/>
            <a:ext cx="19050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868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522380"/>
              </p:ext>
            </p:extLst>
          </p:nvPr>
        </p:nvGraphicFramePr>
        <p:xfrm>
          <a:off x="838200" y="3866357"/>
          <a:ext cx="65913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</a:tbl>
          </a:graphicData>
        </a:graphic>
      </p:graphicFrame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7BF3FBA-8C0D-4459-9D63-1993F44A19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70" y="4787370"/>
            <a:ext cx="6045200" cy="170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201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909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04171"/>
              </p:ext>
            </p:extLst>
          </p:nvPr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F2605B6E-444A-472A-91B7-2A0F4B55C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28401"/>
              </p:ext>
            </p:extLst>
          </p:nvPr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12825ED-6B81-4870-BA22-BCF88B506B57}"/>
              </a:ext>
            </a:extLst>
          </p:cNvPr>
          <p:cNvSpPr txBox="1"/>
          <p:nvPr/>
        </p:nvSpPr>
        <p:spPr>
          <a:xfrm>
            <a:off x="9048750" y="4237831"/>
            <a:ext cx="133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Умножение</a:t>
            </a:r>
          </a:p>
        </p:txBody>
      </p:sp>
    </p:spTree>
    <p:extLst>
      <p:ext uri="{BB962C8B-B14F-4D97-AF65-F5344CB8AC3E}">
        <p14:creationId xmlns:p14="http://schemas.microsoft.com/office/powerpoint/2010/main" val="16067272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18700"/>
              </p:ext>
            </p:extLst>
          </p:nvPr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89E7942C-5143-4ADC-8F12-49C974B536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492945"/>
              </p:ext>
            </p:extLst>
          </p:nvPr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5849F3E0-694F-40D9-94EF-5457CD7D8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117349"/>
              </p:ext>
            </p:extLst>
          </p:nvPr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E0388AE-121B-4C5E-A116-87276436C81A}"/>
              </a:ext>
            </a:extLst>
          </p:cNvPr>
          <p:cNvSpPr txBox="1"/>
          <p:nvPr/>
        </p:nvSpPr>
        <p:spPr>
          <a:xfrm>
            <a:off x="9048750" y="4237831"/>
            <a:ext cx="133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Умножение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59813B-8E08-494B-9B9B-B3D218E02CAC}"/>
              </a:ext>
            </a:extLst>
          </p:cNvPr>
          <p:cNvSpPr txBox="1"/>
          <p:nvPr/>
        </p:nvSpPr>
        <p:spPr>
          <a:xfrm>
            <a:off x="9048750" y="4694418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Атомарные 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900506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6AB6C5E-BD80-4B9F-9284-8749714AC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207377"/>
              </p:ext>
            </p:extLst>
          </p:nvPr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CE3C85EE-C235-4B5F-B308-C237CED08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835238"/>
              </p:ext>
            </p:extLst>
          </p:nvPr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560351AF-4654-4AD7-827C-AF83E1AD9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02759"/>
              </p:ext>
            </p:extLst>
          </p:nvPr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BC7DF5D-CF63-4992-909A-15E6B2D2C97A}"/>
              </a:ext>
            </a:extLst>
          </p:cNvPr>
          <p:cNvSpPr txBox="1"/>
          <p:nvPr/>
        </p:nvSpPr>
        <p:spPr>
          <a:xfrm>
            <a:off x="9048750" y="4237831"/>
            <a:ext cx="133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Умножение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04F1E-8561-4619-B00D-6BE560B8BE72}"/>
              </a:ext>
            </a:extLst>
          </p:cNvPr>
          <p:cNvSpPr txBox="1"/>
          <p:nvPr/>
        </p:nvSpPr>
        <p:spPr>
          <a:xfrm>
            <a:off x="9048750" y="4694418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Атомарные операции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B55923-09ED-44F3-918E-D9F73666FA8D}"/>
              </a:ext>
            </a:extLst>
          </p:cNvPr>
          <p:cNvSpPr txBox="1"/>
          <p:nvPr/>
        </p:nvSpPr>
        <p:spPr>
          <a:xfrm>
            <a:off x="9048750" y="5183556"/>
            <a:ext cx="258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Оп. с плавающей точкой</a:t>
            </a:r>
          </a:p>
        </p:txBody>
      </p:sp>
    </p:spTree>
    <p:extLst>
      <p:ext uri="{BB962C8B-B14F-4D97-AF65-F5344CB8AC3E}">
        <p14:creationId xmlns:p14="http://schemas.microsoft.com/office/powerpoint/2010/main" val="2891404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34E5299B-1AD0-47CD-A2FF-32B69A263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82916"/>
              </p:ext>
            </p:extLst>
          </p:nvPr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3FF5B29-456D-45A3-9F02-CA072B666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503800"/>
              </p:ext>
            </p:extLst>
          </p:nvPr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1E17F39-03BE-4468-A79F-58F39E4C1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563031"/>
              </p:ext>
            </p:extLst>
          </p:nvPr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6ECCDFB7-74C7-45EC-93BB-07766F4E6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706562"/>
              </p:ext>
            </p:extLst>
          </p:nvPr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7C3A4C2-E3C5-4599-8C07-546C4F776F16}"/>
              </a:ext>
            </a:extLst>
          </p:cNvPr>
          <p:cNvSpPr txBox="1"/>
          <p:nvPr/>
        </p:nvSpPr>
        <p:spPr>
          <a:xfrm>
            <a:off x="9048750" y="4237831"/>
            <a:ext cx="133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Умножение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FC3DDB-751B-4AC3-AEC6-D3D76D5B9664}"/>
              </a:ext>
            </a:extLst>
          </p:cNvPr>
          <p:cNvSpPr txBox="1"/>
          <p:nvPr/>
        </p:nvSpPr>
        <p:spPr>
          <a:xfrm>
            <a:off x="9048750" y="4694418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Атомарные операции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5B5F3F-E8FA-4F5D-8D78-418F82C883B5}"/>
              </a:ext>
            </a:extLst>
          </p:cNvPr>
          <p:cNvSpPr txBox="1"/>
          <p:nvPr/>
        </p:nvSpPr>
        <p:spPr>
          <a:xfrm>
            <a:off x="9048750" y="5183556"/>
            <a:ext cx="258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Оп. с плавающей точкой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0BA70E-DD47-4FDC-8FD1-0046BF7C4255}"/>
              </a:ext>
            </a:extLst>
          </p:cNvPr>
          <p:cNvSpPr txBox="1"/>
          <p:nvPr/>
        </p:nvSpPr>
        <p:spPr>
          <a:xfrm>
            <a:off x="9048750" y="5612791"/>
            <a:ext cx="212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Сжатые инструкции</a:t>
            </a:r>
          </a:p>
        </p:txBody>
      </p:sp>
    </p:spTree>
    <p:extLst>
      <p:ext uri="{BB962C8B-B14F-4D97-AF65-F5344CB8AC3E}">
        <p14:creationId xmlns:p14="http://schemas.microsoft.com/office/powerpoint/2010/main" val="3973054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34E5299B-1AD0-47CD-A2FF-32B69A263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640017"/>
              </p:ext>
            </p:extLst>
          </p:nvPr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3FF5B29-456D-45A3-9F02-CA072B666BB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1E17F39-03BE-4468-A79F-58F39E4C141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6ECCDFB7-74C7-45EC-93BB-07766F4E60B1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077B4377-95CE-48CA-812D-4C6EA5F85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753716"/>
              </p:ext>
            </p:extLst>
          </p:nvPr>
        </p:nvGraphicFramePr>
        <p:xfrm>
          <a:off x="9245599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FDB3FB4A-F8C1-4EEF-9225-9172C76CE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413060"/>
              </p:ext>
            </p:extLst>
          </p:nvPr>
        </p:nvGraphicFramePr>
        <p:xfrm>
          <a:off x="9245599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6240364A-A381-47D3-949F-A62A74E5F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798403"/>
              </p:ext>
            </p:extLst>
          </p:nvPr>
        </p:nvGraphicFramePr>
        <p:xfrm>
          <a:off x="9245599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6C9A9FEC-00C1-4371-98B6-3C5387F54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305919"/>
              </p:ext>
            </p:extLst>
          </p:nvPr>
        </p:nvGraphicFramePr>
        <p:xfrm>
          <a:off x="9245599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F98F3BE-5B8B-4AF2-8122-C2DDDC5BF81F}"/>
              </a:ext>
            </a:extLst>
          </p:cNvPr>
          <p:cNvSpPr txBox="1"/>
          <p:nvPr/>
        </p:nvSpPr>
        <p:spPr>
          <a:xfrm>
            <a:off x="10364272" y="4697990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…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2924573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34E5299B-1AD0-47CD-A2FF-32B69A263B72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3FF5B29-456D-45A3-9F02-CA072B666BB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1E17F39-03BE-4468-A79F-58F39E4C141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6ECCDFB7-74C7-45EC-93BB-07766F4E60B1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077B4377-95CE-48CA-812D-4C6EA5F85F16}"/>
              </a:ext>
            </a:extLst>
          </p:cNvPr>
          <p:cNvGraphicFramePr>
            <a:graphicFrameLocks noGrp="1"/>
          </p:cNvGraphicFramePr>
          <p:nvPr/>
        </p:nvGraphicFramePr>
        <p:xfrm>
          <a:off x="9245599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FDB3FB4A-F8C1-4EEF-9225-9172C76CE707}"/>
              </a:ext>
            </a:extLst>
          </p:cNvPr>
          <p:cNvGraphicFramePr>
            <a:graphicFrameLocks noGrp="1"/>
          </p:cNvGraphicFramePr>
          <p:nvPr/>
        </p:nvGraphicFramePr>
        <p:xfrm>
          <a:off x="9245599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6240364A-A381-47D3-949F-A62A74E5FF84}"/>
              </a:ext>
            </a:extLst>
          </p:cNvPr>
          <p:cNvGraphicFramePr>
            <a:graphicFrameLocks noGrp="1"/>
          </p:cNvGraphicFramePr>
          <p:nvPr/>
        </p:nvGraphicFramePr>
        <p:xfrm>
          <a:off x="9245599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6C9A9FEC-00C1-4371-98B6-3C5387F545CE}"/>
              </a:ext>
            </a:extLst>
          </p:cNvPr>
          <p:cNvGraphicFramePr>
            <a:graphicFrameLocks noGrp="1"/>
          </p:cNvGraphicFramePr>
          <p:nvPr/>
        </p:nvGraphicFramePr>
        <p:xfrm>
          <a:off x="9245599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F579C6C6-51AB-4DC0-B5E2-C7A782A06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401408"/>
              </p:ext>
            </p:extLst>
          </p:nvPr>
        </p:nvGraphicFramePr>
        <p:xfrm>
          <a:off x="10932510" y="4398962"/>
          <a:ext cx="1054100" cy="1530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1530509">
                <a:tc>
                  <a:txBody>
                    <a:bodyPr/>
                    <a:lstStyle/>
                    <a:p>
                      <a:pPr algn="ctr"/>
                      <a:br>
                        <a:rPr lang="en-US" b="0" dirty="0">
                          <a:solidFill>
                            <a:schemeClr val="tx1"/>
                          </a:solidFill>
                        </a:rPr>
                      </a:br>
                      <a:br>
                        <a:rPr lang="en-US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D68C0EC-4458-4C5B-8D9D-43CD5595CDA5}"/>
              </a:ext>
            </a:extLst>
          </p:cNvPr>
          <p:cNvSpPr txBox="1"/>
          <p:nvPr/>
        </p:nvSpPr>
        <p:spPr>
          <a:xfrm>
            <a:off x="10364272" y="4697990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…</a:t>
            </a:r>
            <a:endParaRPr lang="ru-RU" sz="3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26048A-3701-4708-9C5F-3D461BAD99F8}"/>
              </a:ext>
            </a:extLst>
          </p:cNvPr>
          <p:cNvSpPr txBox="1"/>
          <p:nvPr/>
        </p:nvSpPr>
        <p:spPr>
          <a:xfrm>
            <a:off x="8601075" y="3393830"/>
            <a:ext cx="326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Пользовательские расширения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16F7D88-4F50-4D3D-9F4D-C7A47BFB467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10231650" y="3763162"/>
            <a:ext cx="617325" cy="47466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80FCBA20-179A-4C74-B16F-2200AFDF3BA7}"/>
              </a:ext>
            </a:extLst>
          </p:cNvPr>
          <p:cNvCxnSpPr>
            <a:cxnSpLocks/>
          </p:cNvCxnSpPr>
          <p:nvPr/>
        </p:nvCxnSpPr>
        <p:spPr>
          <a:xfrm>
            <a:off x="10807964" y="4202502"/>
            <a:ext cx="59972" cy="50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010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Что такое верификация цифровых устройств</a:t>
            </a:r>
            <a:endParaRPr lang="ru-RU" sz="2800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1B9B040-3D7C-4DB1-A67B-8F1520F4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0800" y="3216875"/>
            <a:ext cx="4508189" cy="3276000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3B28A987-7566-4596-80E9-CA4CE9659AD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устройства в рамках представленной на него спецификации.</a:t>
            </a:r>
          </a:p>
        </p:txBody>
      </p:sp>
    </p:spTree>
    <p:extLst>
      <p:ext uri="{BB962C8B-B14F-4D97-AF65-F5344CB8AC3E}">
        <p14:creationId xmlns:p14="http://schemas.microsoft.com/office/powerpoint/2010/main" val="18387008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056C92-2227-4207-8122-63DAF32135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16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Открытая</a:t>
            </a:r>
            <a:r>
              <a:rPr lang="ru-RU" sz="2400" dirty="0">
                <a:solidFill>
                  <a:srgbClr val="6A57A1"/>
                </a:solidFill>
              </a:rPr>
              <a:t> </a:t>
            </a:r>
            <a:r>
              <a:rPr lang="ru-RU" sz="2400" dirty="0"/>
              <a:t>и свободно-распространяемая</a:t>
            </a:r>
          </a:p>
          <a:p>
            <a:pPr marL="0" indent="0">
              <a:buNone/>
            </a:pPr>
            <a:endParaRPr lang="en-US" sz="2400" dirty="0">
              <a:solidFill>
                <a:srgbClr val="6A57A1"/>
              </a:solidFill>
            </a:endParaRP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3DAE6A3-CE1F-4EDE-8F28-9FF7778C8B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87" y="4839428"/>
            <a:ext cx="1031148" cy="103114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D8A4629-889B-4212-AAD7-A00BC0197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70" y="3911479"/>
            <a:ext cx="1267481" cy="84921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A7FA4F4-BCED-42E7-9F69-E8935D3B9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444" y="3757150"/>
            <a:ext cx="1214235" cy="121423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88DAA51-D8CC-4BDE-8ADF-AC087DCA35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720" y="3984894"/>
            <a:ext cx="2731763" cy="64544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C44050B-2A20-44A4-869E-D2C634D110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004" y="4844581"/>
            <a:ext cx="849212" cy="84921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67EB413-0283-4F25-8BA4-6D65D887AD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57" y="4875674"/>
            <a:ext cx="1764439" cy="92339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60957A2-007F-4606-B52D-3F07A9CBB1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77" y="4955085"/>
            <a:ext cx="2126621" cy="62820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6D86A9A-A58F-47B2-9216-795B64DC54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6738" y="4075192"/>
            <a:ext cx="1651565" cy="555148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882C540-160F-4302-881D-86FEA18989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57197" y="4932535"/>
            <a:ext cx="691106" cy="70134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01A7C6F-D36A-4F78-8AF3-ED2C7973F12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58876" y="5078733"/>
            <a:ext cx="2126622" cy="39060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48D97BB-5F55-4EB2-86DF-454F2A74170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97537" y="4024392"/>
            <a:ext cx="876633" cy="57831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4C773E5-308D-4EB3-AB31-23AA4EB3C7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718000" y="4083041"/>
            <a:ext cx="13335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4895641-6B0F-4194-8D25-ED5B1871AA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81864" y="4106244"/>
            <a:ext cx="1118738" cy="40274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59B52C3-1C55-419F-9FD5-B2692BB59C1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3789" y="5098545"/>
            <a:ext cx="1412177" cy="47764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EB72A8AF-3DDE-465D-ACCB-D479CD769D7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864468" y="5049844"/>
            <a:ext cx="1905000" cy="466725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2221806-15B9-4452-9D23-0320B5439DE5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68A21BFE-4DE9-47EC-BA3C-B60DD87A8C6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78" y="4035893"/>
            <a:ext cx="1469041" cy="65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400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ru-RU" sz="2400" dirty="0"/>
          </a:p>
          <a:p>
            <a:r>
              <a:rPr lang="ru-RU" sz="2400" dirty="0"/>
              <a:t>Большое количество </a:t>
            </a:r>
            <a:r>
              <a:rPr lang="ru-RU" sz="2400" b="1" dirty="0">
                <a:solidFill>
                  <a:srgbClr val="6A57A1"/>
                </a:solidFill>
              </a:rPr>
              <a:t>примеров и возможностей для обмена опытом</a:t>
            </a:r>
          </a:p>
          <a:p>
            <a:r>
              <a:rPr lang="ru-RU" sz="2400" dirty="0"/>
              <a:t>Возможность </a:t>
            </a:r>
            <a:r>
              <a:rPr lang="ru-RU" sz="2400" b="1" dirty="0" err="1">
                <a:solidFill>
                  <a:srgbClr val="6A57A1"/>
                </a:solidFill>
              </a:rPr>
              <a:t>переиспользования</a:t>
            </a: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4A27AD8-6C7E-43CD-AB8B-BE0AC35C2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78" y="4035893"/>
            <a:ext cx="1469041" cy="65674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3DAE6A3-CE1F-4EDE-8F28-9FF7778C8B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87" y="4839428"/>
            <a:ext cx="1031148" cy="103114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A7FA4F4-BCED-42E7-9F69-E8935D3B9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444" y="3757150"/>
            <a:ext cx="1214235" cy="121423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88DAA51-D8CC-4BDE-8ADF-AC087DCA35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720" y="3984894"/>
            <a:ext cx="2731763" cy="64544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67EB413-0283-4F25-8BA4-6D65D887AD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57" y="4875674"/>
            <a:ext cx="1764439" cy="92339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60957A2-007F-4606-B52D-3F07A9CBB1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77" y="4955085"/>
            <a:ext cx="2126621" cy="628203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2221806-15B9-4452-9D23-0320B5439DE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4D021A9C-4052-4B7D-95AA-35E91E6E2D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6738" y="4075192"/>
            <a:ext cx="1651565" cy="555148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099D0163-6B41-43E6-9503-1E8E983258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3789" y="5098545"/>
            <a:ext cx="1412177" cy="47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497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RV32I</a:t>
            </a:r>
            <a:endParaRPr lang="ru-RU" sz="2400" dirty="0">
              <a:latin typeface="Consolas" panose="020B0609020204030204" pitchFamily="49" charset="0"/>
            </a:endParaRPr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</a:tbl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B0A4E8-319F-46D9-83A5-2547E50856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111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31CDE5-4108-41C3-8635-A8E4259F79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9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RV64IMC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1E17F39-03BE-4468-A79F-58F39E4C141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9D2D6CD9-16C5-4217-9AC5-A5C6E7B6E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119282"/>
              </p:ext>
            </p:extLst>
          </p:nvPr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22572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RV64IMACV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34E5299B-1AD0-47CD-A2FF-32B69A263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070416"/>
              </p:ext>
            </p:extLst>
          </p:nvPr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3FF5B29-456D-45A3-9F02-CA072B666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668803"/>
              </p:ext>
            </p:extLst>
          </p:nvPr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1E17F39-03BE-4468-A79F-58F39E4C141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6ECCDFB7-74C7-45EC-93BB-07766F4E60B1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782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RV64IMACV_Zicsr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ABF87243-B575-4041-BA23-D0CD3F4427C4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A5CAB686-19D3-4E23-AD5E-EDECD488B013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64274BA4-4231-4A4F-B494-374F2BB687E2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85EC433A-6FB8-41D1-8CC5-04E9D6DCE883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EAC4FE5-197A-4171-8184-53443AAD1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827478"/>
              </p:ext>
            </p:extLst>
          </p:nvPr>
        </p:nvGraphicFramePr>
        <p:xfrm>
          <a:off x="9169399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Zicsr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78528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RV64IMACV_Zicsr_Zba_Zbb_Zbkc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077B4377-95CE-48CA-812D-4C6EA5F85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756535"/>
              </p:ext>
            </p:extLst>
          </p:nvPr>
        </p:nvGraphicFramePr>
        <p:xfrm>
          <a:off x="9169399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ABF87243-B575-4041-BA23-D0CD3F442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827028"/>
              </p:ext>
            </p:extLst>
          </p:nvPr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A5CAB686-19D3-4E23-AD5E-EDECD488B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553271"/>
              </p:ext>
            </p:extLst>
          </p:nvPr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64274BA4-4231-4A4F-B494-374F2BB687E2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85EC433A-6FB8-41D1-8CC5-04E9D6DCE883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5" name="Таблица 24">
            <a:extLst>
              <a:ext uri="{FF2B5EF4-FFF2-40B4-BE49-F238E27FC236}">
                <a16:creationId xmlns:a16="http://schemas.microsoft.com/office/drawing/2014/main" id="{5A5B1205-A765-4648-9195-5BCA744F7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826553"/>
              </p:ext>
            </p:extLst>
          </p:nvPr>
        </p:nvGraphicFramePr>
        <p:xfrm>
          <a:off x="9169399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Zicsr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1186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RV64IMACV_Zicsr_Zba_Zbb_Zbkc_Xbar_Xfoo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ABF87243-B575-4041-BA23-D0CD3F4427C4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A5CAB686-19D3-4E23-AD5E-EDECD488B013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64274BA4-4231-4A4F-B494-374F2BB687E2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85EC433A-6FB8-41D1-8CC5-04E9D6DCE883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6EFD5C53-9C38-463F-98E3-E3886BBE5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756257"/>
              </p:ext>
            </p:extLst>
          </p:nvPr>
        </p:nvGraphicFramePr>
        <p:xfrm>
          <a:off x="9188494" y="5173979"/>
          <a:ext cx="1054100" cy="810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810738">
                <a:tc>
                  <a:txBody>
                    <a:bodyPr/>
                    <a:lstStyle/>
                    <a:p>
                      <a:pPr algn="ctr"/>
                      <a:br>
                        <a:rPr lang="en-US" b="0" dirty="0">
                          <a:solidFill>
                            <a:schemeClr val="tx1"/>
                          </a:solidFill>
                        </a:rPr>
                      </a:b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46CC84D-6903-4429-8137-637598DC2552}"/>
              </a:ext>
            </a:extLst>
          </p:cNvPr>
          <p:cNvSpPr txBox="1"/>
          <p:nvPr/>
        </p:nvSpPr>
        <p:spPr>
          <a:xfrm>
            <a:off x="9563098" y="539468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AB14E018-821B-4D0E-8CF0-9D6D6A2D5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089994"/>
              </p:ext>
            </p:extLst>
          </p:nvPr>
        </p:nvGraphicFramePr>
        <p:xfrm>
          <a:off x="9169399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D725CA3B-C953-486A-BA3C-EC735FA9D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16584"/>
              </p:ext>
            </p:extLst>
          </p:nvPr>
        </p:nvGraphicFramePr>
        <p:xfrm>
          <a:off x="9169399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Zicsr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13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7077B2B-0083-4E6D-AE51-61CFCF715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7098" y="3216875"/>
            <a:ext cx="10130515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Что такое верификация цифровых устройств</a:t>
            </a:r>
            <a:endParaRPr lang="ru-RU" sz="2800" b="1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3B28A987-7566-4596-80E9-CA4CE9659AD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устройства в рамках представленной на него спецификации.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A539AFB0-A10B-4AF5-8381-8E4A12A0246A}"/>
              </a:ext>
            </a:extLst>
          </p:cNvPr>
          <p:cNvSpPr txBox="1">
            <a:spLocks/>
          </p:cNvSpPr>
          <p:nvPr/>
        </p:nvSpPr>
        <p:spPr>
          <a:xfrm>
            <a:off x="1663167" y="5465411"/>
            <a:ext cx="5263606" cy="6805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/>
              <a:t>Спецификация </a:t>
            </a:r>
            <a:r>
              <a:rPr lang="ru-RU" sz="1600" dirty="0"/>
              <a:t>– к набор задокументированных</a:t>
            </a:r>
            <a:br>
              <a:rPr lang="ru-RU" sz="1600" dirty="0"/>
            </a:br>
            <a:r>
              <a:rPr lang="ru-RU" sz="1600" dirty="0"/>
              <a:t>требований, которым должен удовлетворять продукт.</a:t>
            </a:r>
          </a:p>
        </p:txBody>
      </p:sp>
    </p:spTree>
    <p:extLst>
      <p:ext uri="{BB962C8B-B14F-4D97-AF65-F5344CB8AC3E}">
        <p14:creationId xmlns:p14="http://schemas.microsoft.com/office/powerpoint/2010/main" val="5530158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RV64IMACV_Zicsr_Zba_Zbb_Zbkc_Xbar_Xfoo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541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Огромное количество </a:t>
            </a:r>
            <a:r>
              <a:rPr lang="ru-RU" sz="2400" dirty="0"/>
              <a:t>возможных </a:t>
            </a:r>
            <a:r>
              <a:rPr lang="ru-RU" sz="2400" b="1" dirty="0">
                <a:solidFill>
                  <a:srgbClr val="6A57A1"/>
                </a:solidFill>
              </a:rPr>
              <a:t>реализаций</a:t>
            </a:r>
          </a:p>
          <a:p>
            <a:r>
              <a:rPr lang="ru-RU" sz="2400" dirty="0"/>
              <a:t>Каждая реализация имеет</a:t>
            </a:r>
            <a:r>
              <a:rPr lang="en-US" sz="2400" dirty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свою</a:t>
            </a:r>
            <a:r>
              <a:rPr lang="en-US" dirty="0"/>
              <a:t> </a:t>
            </a:r>
            <a:r>
              <a:rPr lang="ru-RU" dirty="0"/>
              <a:t>микроархитектуру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свой поддерживаемый набор инструкций, исходя из выбора расширений</a:t>
            </a:r>
            <a:endParaRPr lang="ru-RU" sz="2400" dirty="0"/>
          </a:p>
          <a:p>
            <a:endParaRPr lang="ru-RU" sz="24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475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507072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>
              <a:solidFill>
                <a:srgbClr val="6A57A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FBFBF-BD44-48D7-A285-933BF62CC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BF9C536-C73C-4E61-AAB3-83BAF5623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3194171"/>
            <a:ext cx="7876008" cy="1222138"/>
          </a:xfrm>
          <a:prstGeom prst="rect">
            <a:avLst/>
          </a:prstGeom>
        </p:spPr>
      </p:pic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1C9F8B7C-29DE-4A49-94C3-0F880793E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428552"/>
              </p:ext>
            </p:extLst>
          </p:nvPr>
        </p:nvGraphicFramePr>
        <p:xfrm>
          <a:off x="11371843" y="3035166"/>
          <a:ext cx="2833201" cy="179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3201">
                  <a:extLst>
                    <a:ext uri="{9D8B030D-6E8A-4147-A177-3AD203B41FA5}">
                      <a16:colId xmlns:a16="http://schemas.microsoft.com/office/drawing/2014/main" val="2532490248"/>
                    </a:ext>
                  </a:extLst>
                </a:gridCol>
              </a:tblGrid>
              <a:tr h="179032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92700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03EFE9A-F7D1-4332-9F85-26E3CC8998E8}"/>
              </a:ext>
            </a:extLst>
          </p:cNvPr>
          <p:cNvSpPr txBox="1"/>
          <p:nvPr/>
        </p:nvSpPr>
        <p:spPr>
          <a:xfrm>
            <a:off x="5648197" y="4390648"/>
            <a:ext cx="79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время</a:t>
            </a:r>
            <a:endParaRPr lang="ru-RU" sz="1400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03C8F281-9932-4212-ABF8-7B04F53DD35A}"/>
              </a:ext>
            </a:extLst>
          </p:cNvPr>
          <p:cNvCxnSpPr>
            <a:cxnSpLocks/>
          </p:cNvCxnSpPr>
          <p:nvPr/>
        </p:nvCxnSpPr>
        <p:spPr>
          <a:xfrm>
            <a:off x="6505364" y="4596131"/>
            <a:ext cx="48484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E5D0749-6844-4B33-8412-68D7B0EAEEF5}"/>
              </a:ext>
            </a:extLst>
          </p:cNvPr>
          <p:cNvSpPr txBox="1"/>
          <p:nvPr/>
        </p:nvSpPr>
        <p:spPr>
          <a:xfrm>
            <a:off x="6679846" y="4672874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0ns</a:t>
            </a:r>
            <a:endParaRPr lang="ru-RU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D33E8-4590-4766-A233-1BE5A94F11F9}"/>
              </a:ext>
            </a:extLst>
          </p:cNvPr>
          <p:cNvSpPr txBox="1"/>
          <p:nvPr/>
        </p:nvSpPr>
        <p:spPr>
          <a:xfrm>
            <a:off x="7060437" y="467160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10ns</a:t>
            </a:r>
            <a:endParaRPr lang="ru-RU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CDFCA8-E2D9-42CD-8983-83AEFCBD6037}"/>
              </a:ext>
            </a:extLst>
          </p:cNvPr>
          <p:cNvSpPr txBox="1"/>
          <p:nvPr/>
        </p:nvSpPr>
        <p:spPr>
          <a:xfrm>
            <a:off x="7550371" y="4670459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20ns</a:t>
            </a:r>
            <a:endParaRPr lang="ru-RU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3507BF-53EB-4F88-8F0E-3B3B087D291E}"/>
              </a:ext>
            </a:extLst>
          </p:cNvPr>
          <p:cNvSpPr txBox="1"/>
          <p:nvPr/>
        </p:nvSpPr>
        <p:spPr>
          <a:xfrm>
            <a:off x="8022334" y="4670459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30ns</a:t>
            </a:r>
            <a:endParaRPr lang="ru-RU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23F8F0-0333-46B0-9377-750A9AFE82FC}"/>
              </a:ext>
            </a:extLst>
          </p:cNvPr>
          <p:cNvSpPr txBox="1"/>
          <p:nvPr/>
        </p:nvSpPr>
        <p:spPr>
          <a:xfrm>
            <a:off x="8494297" y="4671535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40ns</a:t>
            </a:r>
            <a:endParaRPr lang="ru-RU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A229F2-AB76-4E75-A9CD-A533031B5FB5}"/>
              </a:ext>
            </a:extLst>
          </p:cNvPr>
          <p:cNvSpPr txBox="1"/>
          <p:nvPr/>
        </p:nvSpPr>
        <p:spPr>
          <a:xfrm>
            <a:off x="8944316" y="467287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50ns</a:t>
            </a:r>
            <a:endParaRPr lang="ru-RU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A79086-8FAC-4245-BAE0-E77A67809035}"/>
              </a:ext>
            </a:extLst>
          </p:cNvPr>
          <p:cNvSpPr txBox="1"/>
          <p:nvPr/>
        </p:nvSpPr>
        <p:spPr>
          <a:xfrm>
            <a:off x="9401809" y="467643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60ns</a:t>
            </a:r>
            <a:endParaRPr lang="ru-RU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8A19E9-BB94-41FB-936E-8358F30CC940}"/>
              </a:ext>
            </a:extLst>
          </p:cNvPr>
          <p:cNvSpPr txBox="1"/>
          <p:nvPr/>
        </p:nvSpPr>
        <p:spPr>
          <a:xfrm>
            <a:off x="9839510" y="467287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70ns</a:t>
            </a:r>
            <a:endParaRPr lang="ru-RU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63211B-C111-4FE8-860E-05942816294A}"/>
              </a:ext>
            </a:extLst>
          </p:cNvPr>
          <p:cNvSpPr txBox="1"/>
          <p:nvPr/>
        </p:nvSpPr>
        <p:spPr>
          <a:xfrm>
            <a:off x="10287304" y="467643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80ns</a:t>
            </a:r>
            <a:endParaRPr lang="ru-RU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322159-1E36-403F-AD96-92BD4B3A52C7}"/>
              </a:ext>
            </a:extLst>
          </p:cNvPr>
          <p:cNvSpPr txBox="1"/>
          <p:nvPr/>
        </p:nvSpPr>
        <p:spPr>
          <a:xfrm>
            <a:off x="10753119" y="466931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90ns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1543974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>
              <a:solidFill>
                <a:srgbClr val="6A57A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FBFBF-BD44-48D7-A285-933BF62CC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BF9C536-C73C-4E61-AAB3-83BAF5623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3194171"/>
            <a:ext cx="7876008" cy="1222138"/>
          </a:xfrm>
          <a:prstGeom prst="rect">
            <a:avLst/>
          </a:prstGeom>
        </p:spPr>
      </p:pic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1C9F8B7C-29DE-4A49-94C3-0F880793E3B5}"/>
              </a:ext>
            </a:extLst>
          </p:cNvPr>
          <p:cNvGraphicFramePr>
            <a:graphicFrameLocks noGrp="1"/>
          </p:cNvGraphicFramePr>
          <p:nvPr/>
        </p:nvGraphicFramePr>
        <p:xfrm>
          <a:off x="11371843" y="3035166"/>
          <a:ext cx="2833201" cy="179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3201">
                  <a:extLst>
                    <a:ext uri="{9D8B030D-6E8A-4147-A177-3AD203B41FA5}">
                      <a16:colId xmlns:a16="http://schemas.microsoft.com/office/drawing/2014/main" val="2532490248"/>
                    </a:ext>
                  </a:extLst>
                </a:gridCol>
              </a:tblGrid>
              <a:tr h="179032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92700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03EFE9A-F7D1-4332-9F85-26E3CC8998E8}"/>
              </a:ext>
            </a:extLst>
          </p:cNvPr>
          <p:cNvSpPr txBox="1"/>
          <p:nvPr/>
        </p:nvSpPr>
        <p:spPr>
          <a:xfrm>
            <a:off x="5648197" y="4390648"/>
            <a:ext cx="79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время</a:t>
            </a:r>
            <a:endParaRPr lang="ru-RU" sz="1400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03C8F281-9932-4212-ABF8-7B04F53DD35A}"/>
              </a:ext>
            </a:extLst>
          </p:cNvPr>
          <p:cNvCxnSpPr>
            <a:cxnSpLocks/>
          </p:cNvCxnSpPr>
          <p:nvPr/>
        </p:nvCxnSpPr>
        <p:spPr>
          <a:xfrm>
            <a:off x="6505364" y="4596131"/>
            <a:ext cx="48484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E5D0749-6844-4B33-8412-68D7B0EAEEF5}"/>
              </a:ext>
            </a:extLst>
          </p:cNvPr>
          <p:cNvSpPr txBox="1"/>
          <p:nvPr/>
        </p:nvSpPr>
        <p:spPr>
          <a:xfrm>
            <a:off x="6679846" y="4672874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0ns</a:t>
            </a:r>
            <a:endParaRPr lang="ru-RU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D33E8-4590-4766-A233-1BE5A94F11F9}"/>
              </a:ext>
            </a:extLst>
          </p:cNvPr>
          <p:cNvSpPr txBox="1"/>
          <p:nvPr/>
        </p:nvSpPr>
        <p:spPr>
          <a:xfrm>
            <a:off x="7060437" y="467160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10ns</a:t>
            </a:r>
            <a:endParaRPr lang="ru-RU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CDFCA8-E2D9-42CD-8983-83AEFCBD6037}"/>
              </a:ext>
            </a:extLst>
          </p:cNvPr>
          <p:cNvSpPr txBox="1"/>
          <p:nvPr/>
        </p:nvSpPr>
        <p:spPr>
          <a:xfrm>
            <a:off x="7550371" y="4670459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20ns</a:t>
            </a:r>
            <a:endParaRPr lang="ru-RU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3507BF-53EB-4F88-8F0E-3B3B087D291E}"/>
              </a:ext>
            </a:extLst>
          </p:cNvPr>
          <p:cNvSpPr txBox="1"/>
          <p:nvPr/>
        </p:nvSpPr>
        <p:spPr>
          <a:xfrm>
            <a:off x="8022334" y="4670459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30ns</a:t>
            </a:r>
            <a:endParaRPr lang="ru-RU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23F8F0-0333-46B0-9377-750A9AFE82FC}"/>
              </a:ext>
            </a:extLst>
          </p:cNvPr>
          <p:cNvSpPr txBox="1"/>
          <p:nvPr/>
        </p:nvSpPr>
        <p:spPr>
          <a:xfrm>
            <a:off x="8494297" y="4671535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40ns</a:t>
            </a:r>
            <a:endParaRPr lang="ru-RU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A229F2-AB76-4E75-A9CD-A533031B5FB5}"/>
              </a:ext>
            </a:extLst>
          </p:cNvPr>
          <p:cNvSpPr txBox="1"/>
          <p:nvPr/>
        </p:nvSpPr>
        <p:spPr>
          <a:xfrm>
            <a:off x="8944316" y="467287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50ns</a:t>
            </a:r>
            <a:endParaRPr lang="ru-RU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A79086-8FAC-4245-BAE0-E77A67809035}"/>
              </a:ext>
            </a:extLst>
          </p:cNvPr>
          <p:cNvSpPr txBox="1"/>
          <p:nvPr/>
        </p:nvSpPr>
        <p:spPr>
          <a:xfrm>
            <a:off x="9401809" y="467643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60ns</a:t>
            </a:r>
            <a:endParaRPr lang="ru-RU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8A19E9-BB94-41FB-936E-8358F30CC940}"/>
              </a:ext>
            </a:extLst>
          </p:cNvPr>
          <p:cNvSpPr txBox="1"/>
          <p:nvPr/>
        </p:nvSpPr>
        <p:spPr>
          <a:xfrm>
            <a:off x="9839510" y="467287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70ns</a:t>
            </a:r>
            <a:endParaRPr lang="ru-RU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63211B-C111-4FE8-860E-05942816294A}"/>
              </a:ext>
            </a:extLst>
          </p:cNvPr>
          <p:cNvSpPr txBox="1"/>
          <p:nvPr/>
        </p:nvSpPr>
        <p:spPr>
          <a:xfrm>
            <a:off x="10287304" y="467643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80ns</a:t>
            </a:r>
            <a:endParaRPr lang="ru-RU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322159-1E36-403F-AD96-92BD4B3A52C7}"/>
              </a:ext>
            </a:extLst>
          </p:cNvPr>
          <p:cNvSpPr txBox="1"/>
          <p:nvPr/>
        </p:nvSpPr>
        <p:spPr>
          <a:xfrm>
            <a:off x="10753119" y="466931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90ns</a:t>
            </a:r>
            <a:endParaRPr lang="ru-RU" sz="1600" dirty="0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D319AC88-A829-DEB5-23DB-65C625540255}"/>
              </a:ext>
            </a:extLst>
          </p:cNvPr>
          <p:cNvCxnSpPr>
            <a:cxnSpLocks/>
          </p:cNvCxnSpPr>
          <p:nvPr/>
        </p:nvCxnSpPr>
        <p:spPr>
          <a:xfrm flipH="1" flipV="1">
            <a:off x="3025140" y="4596131"/>
            <a:ext cx="419100" cy="7439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D24BF26-9FBF-AEC6-0DB5-A3C3E7971DA5}"/>
              </a:ext>
            </a:extLst>
          </p:cNvPr>
          <p:cNvSpPr txBox="1"/>
          <p:nvPr/>
        </p:nvSpPr>
        <p:spPr>
          <a:xfrm>
            <a:off x="3444240" y="5340096"/>
            <a:ext cx="2203957" cy="101566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@(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 &lt;= b;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a;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BFC41-2D1B-1BAD-C35C-250CD3A2123A}"/>
              </a:ext>
            </a:extLst>
          </p:cNvPr>
          <p:cNvSpPr txBox="1"/>
          <p:nvPr/>
        </p:nvSpPr>
        <p:spPr>
          <a:xfrm>
            <a:off x="4456203" y="1612625"/>
            <a:ext cx="2880864" cy="101566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 &lt;= b;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... )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"Error!"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65B9F94C-55A2-F7B7-5BC4-ACFF988F2560}"/>
              </a:ext>
            </a:extLst>
          </p:cNvPr>
          <p:cNvCxnSpPr>
            <a:cxnSpLocks/>
          </p:cNvCxnSpPr>
          <p:nvPr/>
        </p:nvCxnSpPr>
        <p:spPr>
          <a:xfrm flipH="1">
            <a:off x="3510280" y="2628288"/>
            <a:ext cx="945923" cy="465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6550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>
              <a:solidFill>
                <a:srgbClr val="6A57A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FBFBF-BD44-48D7-A285-933BF62CC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BF9C536-C73C-4E61-AAB3-83BAF5623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3194171"/>
            <a:ext cx="7876008" cy="1222138"/>
          </a:xfrm>
          <a:prstGeom prst="rect">
            <a:avLst/>
          </a:prstGeom>
        </p:spPr>
      </p:pic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1C9F8B7C-29DE-4A49-94C3-0F880793E3B5}"/>
              </a:ext>
            </a:extLst>
          </p:cNvPr>
          <p:cNvGraphicFramePr>
            <a:graphicFrameLocks noGrp="1"/>
          </p:cNvGraphicFramePr>
          <p:nvPr/>
        </p:nvGraphicFramePr>
        <p:xfrm>
          <a:off x="11371843" y="3035166"/>
          <a:ext cx="2833201" cy="179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3201">
                  <a:extLst>
                    <a:ext uri="{9D8B030D-6E8A-4147-A177-3AD203B41FA5}">
                      <a16:colId xmlns:a16="http://schemas.microsoft.com/office/drawing/2014/main" val="2532490248"/>
                    </a:ext>
                  </a:extLst>
                </a:gridCol>
              </a:tblGrid>
              <a:tr h="179032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92700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03EFE9A-F7D1-4332-9F85-26E3CC8998E8}"/>
              </a:ext>
            </a:extLst>
          </p:cNvPr>
          <p:cNvSpPr txBox="1"/>
          <p:nvPr/>
        </p:nvSpPr>
        <p:spPr>
          <a:xfrm>
            <a:off x="5648197" y="4390648"/>
            <a:ext cx="79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время</a:t>
            </a:r>
            <a:endParaRPr lang="ru-RU" sz="1400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03C8F281-9932-4212-ABF8-7B04F53DD35A}"/>
              </a:ext>
            </a:extLst>
          </p:cNvPr>
          <p:cNvCxnSpPr>
            <a:cxnSpLocks/>
          </p:cNvCxnSpPr>
          <p:nvPr/>
        </p:nvCxnSpPr>
        <p:spPr>
          <a:xfrm>
            <a:off x="6505364" y="4596131"/>
            <a:ext cx="48484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E5D0749-6844-4B33-8412-68D7B0EAEEF5}"/>
              </a:ext>
            </a:extLst>
          </p:cNvPr>
          <p:cNvSpPr txBox="1"/>
          <p:nvPr/>
        </p:nvSpPr>
        <p:spPr>
          <a:xfrm>
            <a:off x="6679846" y="4672874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0ns</a:t>
            </a:r>
            <a:endParaRPr lang="ru-RU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D33E8-4590-4766-A233-1BE5A94F11F9}"/>
              </a:ext>
            </a:extLst>
          </p:cNvPr>
          <p:cNvSpPr txBox="1"/>
          <p:nvPr/>
        </p:nvSpPr>
        <p:spPr>
          <a:xfrm>
            <a:off x="7060437" y="467160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10ns</a:t>
            </a:r>
            <a:endParaRPr lang="ru-RU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CDFCA8-E2D9-42CD-8983-83AEFCBD6037}"/>
              </a:ext>
            </a:extLst>
          </p:cNvPr>
          <p:cNvSpPr txBox="1"/>
          <p:nvPr/>
        </p:nvSpPr>
        <p:spPr>
          <a:xfrm>
            <a:off x="7550371" y="4670459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20ns</a:t>
            </a:r>
            <a:endParaRPr lang="ru-RU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3507BF-53EB-4F88-8F0E-3B3B087D291E}"/>
              </a:ext>
            </a:extLst>
          </p:cNvPr>
          <p:cNvSpPr txBox="1"/>
          <p:nvPr/>
        </p:nvSpPr>
        <p:spPr>
          <a:xfrm>
            <a:off x="8022334" y="4670459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30ns</a:t>
            </a:r>
            <a:endParaRPr lang="ru-RU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23F8F0-0333-46B0-9377-750A9AFE82FC}"/>
              </a:ext>
            </a:extLst>
          </p:cNvPr>
          <p:cNvSpPr txBox="1"/>
          <p:nvPr/>
        </p:nvSpPr>
        <p:spPr>
          <a:xfrm>
            <a:off x="8494297" y="4671535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40ns</a:t>
            </a:r>
            <a:endParaRPr lang="ru-RU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A229F2-AB76-4E75-A9CD-A533031B5FB5}"/>
              </a:ext>
            </a:extLst>
          </p:cNvPr>
          <p:cNvSpPr txBox="1"/>
          <p:nvPr/>
        </p:nvSpPr>
        <p:spPr>
          <a:xfrm>
            <a:off x="8944316" y="467287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50ns</a:t>
            </a:r>
            <a:endParaRPr lang="ru-RU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A79086-8FAC-4245-BAE0-E77A67809035}"/>
              </a:ext>
            </a:extLst>
          </p:cNvPr>
          <p:cNvSpPr txBox="1"/>
          <p:nvPr/>
        </p:nvSpPr>
        <p:spPr>
          <a:xfrm>
            <a:off x="9401809" y="467643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60ns</a:t>
            </a:r>
            <a:endParaRPr lang="ru-RU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8A19E9-BB94-41FB-936E-8358F30CC940}"/>
              </a:ext>
            </a:extLst>
          </p:cNvPr>
          <p:cNvSpPr txBox="1"/>
          <p:nvPr/>
        </p:nvSpPr>
        <p:spPr>
          <a:xfrm>
            <a:off x="9839510" y="467287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70ns</a:t>
            </a:r>
            <a:endParaRPr lang="ru-RU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63211B-C111-4FE8-860E-05942816294A}"/>
              </a:ext>
            </a:extLst>
          </p:cNvPr>
          <p:cNvSpPr txBox="1"/>
          <p:nvPr/>
        </p:nvSpPr>
        <p:spPr>
          <a:xfrm>
            <a:off x="10287304" y="467643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80ns</a:t>
            </a:r>
            <a:endParaRPr lang="ru-RU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322159-1E36-403F-AD96-92BD4B3A52C7}"/>
              </a:ext>
            </a:extLst>
          </p:cNvPr>
          <p:cNvSpPr txBox="1"/>
          <p:nvPr/>
        </p:nvSpPr>
        <p:spPr>
          <a:xfrm>
            <a:off x="10753119" y="466931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90ns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8688761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B3F94F7-ADE3-DECC-57D3-49CB6F1CE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A372404-035D-37C2-8CC7-9A45B8DB9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FBFBF-BD44-48D7-A285-933BF62CC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043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EC1E2E6-BD98-C723-BABA-DF3B43E17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FBFBF-BD44-48D7-A285-933BF62CC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014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D843EE8-0F20-66EC-A616-57900DF9D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FBFBF-BD44-48D7-A285-933BF62CC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470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13FF8F4-AC2D-6330-94D3-C1C211B84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CB81CA-903A-A02A-F348-6D3865B0E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0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1487213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E79F7F-F7CC-5940-7DFD-794D99929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CB81CA-903A-A02A-F348-6D3865B0E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7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E38E7D-6677-2345-28AF-E0D4E0BE8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CB81CA-903A-A02A-F348-6D3865B0E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670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290B49-A9AF-9CFF-40D9-4ED9D8B1A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CB81CA-903A-A02A-F348-6D3865B0E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962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FBF837-31B4-A488-2862-4FF059CE0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CB81CA-903A-A02A-F348-6D3865B0E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844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BD77E4-ECEC-CA9F-6A2B-2BCB0BCAF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CB81CA-903A-A02A-F348-6D3865B0E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129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B808FE-2F4D-4425-508D-DBCFBF93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23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B808FE-2F4D-4425-508D-DBCFBF93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370F99AB-614E-0D51-B3C9-CA29FCD5D356}"/>
              </a:ext>
            </a:extLst>
          </p:cNvPr>
          <p:cNvCxnSpPr>
            <a:cxnSpLocks/>
          </p:cNvCxnSpPr>
          <p:nvPr/>
        </p:nvCxnSpPr>
        <p:spPr>
          <a:xfrm flipH="1" flipV="1">
            <a:off x="3601720" y="4861560"/>
            <a:ext cx="441960" cy="752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8F816AF-546B-BE4A-8A6B-FC0691396F96}"/>
              </a:ext>
            </a:extLst>
          </p:cNvPr>
          <p:cNvSpPr txBox="1"/>
          <p:nvPr/>
        </p:nvSpPr>
        <p:spPr>
          <a:xfrm>
            <a:off x="4043680" y="5614416"/>
            <a:ext cx="2203957" cy="101566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@(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 &lt;= b;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a;</a:t>
            </a: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9E0F676C-1FDA-03B1-1268-F06C99C45180}"/>
              </a:ext>
            </a:extLst>
          </p:cNvPr>
          <p:cNvCxnSpPr>
            <a:cxnSpLocks/>
          </p:cNvCxnSpPr>
          <p:nvPr/>
        </p:nvCxnSpPr>
        <p:spPr>
          <a:xfrm flipH="1">
            <a:off x="2000250" y="2560895"/>
            <a:ext cx="1964719" cy="784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32B80E-8634-A3F5-94B2-1FA8CE617CAF}"/>
              </a:ext>
            </a:extLst>
          </p:cNvPr>
          <p:cNvSpPr txBox="1"/>
          <p:nvPr/>
        </p:nvSpPr>
        <p:spPr>
          <a:xfrm>
            <a:off x="3964969" y="1729898"/>
            <a:ext cx="3139216" cy="8309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assume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(prop);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prop;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req1 ##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req2;</a:t>
            </a:r>
          </a:p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endproperty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B8CECD5-8267-100D-CA61-C5D6634D64DC}"/>
              </a:ext>
            </a:extLst>
          </p:cNvPr>
          <p:cNvCxnSpPr>
            <a:cxnSpLocks/>
          </p:cNvCxnSpPr>
          <p:nvPr/>
        </p:nvCxnSpPr>
        <p:spPr>
          <a:xfrm flipH="1">
            <a:off x="4724734" y="2560895"/>
            <a:ext cx="2597179" cy="784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5FFFA1-11DE-8EC0-FE9B-49330B68BF7F}"/>
              </a:ext>
            </a:extLst>
          </p:cNvPr>
          <p:cNvSpPr txBox="1"/>
          <p:nvPr/>
        </p:nvSpPr>
        <p:spPr>
          <a:xfrm>
            <a:off x="7321913" y="1729898"/>
            <a:ext cx="3139216" cy="8309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(prop);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prop;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!ack ##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bad;</a:t>
            </a:r>
          </a:p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endproperty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4631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B808FE-2F4D-4425-508D-DBCFBF93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525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668A39-A490-BB65-3DAC-D1F21362E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373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A0D0762-C060-783D-DAF7-B53A0C643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425" y="2579252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1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7077B2B-0083-4E6D-AE51-61CFCF715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7098" y="3216875"/>
            <a:ext cx="10130515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3B28A987-7566-4596-80E9-CA4CE9659AD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устройства в рамках представленной на него спецификации.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A539AFB0-A10B-4AF5-8381-8E4A12A0246A}"/>
              </a:ext>
            </a:extLst>
          </p:cNvPr>
          <p:cNvSpPr txBox="1">
            <a:spLocks/>
          </p:cNvSpPr>
          <p:nvPr/>
        </p:nvSpPr>
        <p:spPr>
          <a:xfrm>
            <a:off x="1663167" y="5465411"/>
            <a:ext cx="5263606" cy="6805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/>
              <a:t>Спецификация </a:t>
            </a:r>
            <a:r>
              <a:rPr lang="ru-RU" sz="1600" dirty="0"/>
              <a:t>– к набор задокументированных</a:t>
            </a:r>
            <a:br>
              <a:rPr lang="ru-RU" sz="1600" dirty="0"/>
            </a:br>
            <a:r>
              <a:rPr lang="ru-RU" sz="1600" dirty="0"/>
              <a:t>требований, которым должен удовлетворять продукт.</a:t>
            </a:r>
          </a:p>
        </p:txBody>
      </p:sp>
    </p:spTree>
    <p:extLst>
      <p:ext uri="{BB962C8B-B14F-4D97-AF65-F5344CB8AC3E}">
        <p14:creationId xmlns:p14="http://schemas.microsoft.com/office/powerpoint/2010/main" val="33842913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3BB97F-67C4-FB6C-D0B6-2BB651350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425" y="2579252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134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B4E6EE-34A7-6C49-4EAC-C516D26DE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425" y="2579252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491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DCD44F-9297-3A4B-5A73-33B464EAF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425" y="2579252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918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98F13B-A5B8-2CA2-7613-CB257890D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425" y="2579252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330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295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1786" y="1632390"/>
            <a:ext cx="4359549" cy="331260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1E3462-2F4A-999D-C159-B8CB22C704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5577" y="1816477"/>
            <a:ext cx="4554638" cy="26712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6B572D-0D80-3834-85E2-3FFEE4A271AC}"/>
              </a:ext>
            </a:extLst>
          </p:cNvPr>
          <p:cNvSpPr txBox="1"/>
          <p:nvPr/>
        </p:nvSpPr>
        <p:spPr>
          <a:xfrm>
            <a:off x="2297800" y="4237688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EC520-5EB3-6895-97C8-8BCFFC648435}"/>
              </a:ext>
            </a:extLst>
          </p:cNvPr>
          <p:cNvSpPr txBox="1"/>
          <p:nvPr/>
        </p:nvSpPr>
        <p:spPr>
          <a:xfrm>
            <a:off x="6929021" y="4237688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5E22237-6F23-6B11-CE9A-43D89BFDDB2D}"/>
              </a:ext>
            </a:extLst>
          </p:cNvPr>
          <p:cNvCxnSpPr>
            <a:cxnSpLocks/>
          </p:cNvCxnSpPr>
          <p:nvPr/>
        </p:nvCxnSpPr>
        <p:spPr>
          <a:xfrm>
            <a:off x="6096000" y="1816477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E7D2CBA-D02E-D299-BE23-A93E56A893A9}"/>
              </a:ext>
            </a:extLst>
          </p:cNvPr>
          <p:cNvCxnSpPr>
            <a:cxnSpLocks/>
          </p:cNvCxnSpPr>
          <p:nvPr/>
        </p:nvCxnSpPr>
        <p:spPr>
          <a:xfrm>
            <a:off x="838200" y="4760908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842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690688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690688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4237688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4237688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816477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760908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448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5169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51C7A9-5F76-B280-F6E1-4F204DB2CA13}"/>
              </a:ext>
            </a:extLst>
          </p:cNvPr>
          <p:cNvSpPr txBox="1"/>
          <p:nvPr/>
        </p:nvSpPr>
        <p:spPr>
          <a:xfrm>
            <a:off x="5366200" y="4469095"/>
            <a:ext cx="1563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Воздействия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29AC76-9612-6129-4662-889B92C9383A}"/>
              </a:ext>
            </a:extLst>
          </p:cNvPr>
          <p:cNvCxnSpPr>
            <a:cxnSpLocks/>
          </p:cNvCxnSpPr>
          <p:nvPr/>
        </p:nvCxnSpPr>
        <p:spPr>
          <a:xfrm>
            <a:off x="838200" y="486920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F0ED90-8CAE-2AFC-9E5C-8B1855DEC78C}"/>
              </a:ext>
            </a:extLst>
          </p:cNvPr>
          <p:cNvSpPr txBox="1"/>
          <p:nvPr/>
        </p:nvSpPr>
        <p:spPr>
          <a:xfrm>
            <a:off x="2637925" y="4469095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Инженер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9265F-2CCC-1565-46BD-F1979AD9E3A0}"/>
              </a:ext>
            </a:extLst>
          </p:cNvPr>
          <p:cNvSpPr txBox="1"/>
          <p:nvPr/>
        </p:nvSpPr>
        <p:spPr>
          <a:xfrm>
            <a:off x="8695093" y="448082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</a:t>
            </a:r>
          </a:p>
        </p:txBody>
      </p:sp>
    </p:spTree>
    <p:extLst>
      <p:ext uri="{BB962C8B-B14F-4D97-AF65-F5344CB8AC3E}">
        <p14:creationId xmlns:p14="http://schemas.microsoft.com/office/powerpoint/2010/main" val="42385180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51C7A9-5F76-B280-F6E1-4F204DB2CA13}"/>
              </a:ext>
            </a:extLst>
          </p:cNvPr>
          <p:cNvSpPr txBox="1"/>
          <p:nvPr/>
        </p:nvSpPr>
        <p:spPr>
          <a:xfrm>
            <a:off x="5366200" y="4469095"/>
            <a:ext cx="1563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Воздействия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29AC76-9612-6129-4662-889B92C9383A}"/>
              </a:ext>
            </a:extLst>
          </p:cNvPr>
          <p:cNvCxnSpPr>
            <a:cxnSpLocks/>
          </p:cNvCxnSpPr>
          <p:nvPr/>
        </p:nvCxnSpPr>
        <p:spPr>
          <a:xfrm>
            <a:off x="838200" y="486920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F0ED90-8CAE-2AFC-9E5C-8B1855DEC78C}"/>
              </a:ext>
            </a:extLst>
          </p:cNvPr>
          <p:cNvSpPr txBox="1"/>
          <p:nvPr/>
        </p:nvSpPr>
        <p:spPr>
          <a:xfrm>
            <a:off x="2637925" y="4469095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Инженер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9265F-2CCC-1565-46BD-F1979AD9E3A0}"/>
              </a:ext>
            </a:extLst>
          </p:cNvPr>
          <p:cNvSpPr txBox="1"/>
          <p:nvPr/>
        </p:nvSpPr>
        <p:spPr>
          <a:xfrm>
            <a:off x="8695093" y="448082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FD74A-7071-A848-A3AC-E71A9E7F1477}"/>
              </a:ext>
            </a:extLst>
          </p:cNvPr>
          <p:cNvSpPr txBox="1"/>
          <p:nvPr/>
        </p:nvSpPr>
        <p:spPr>
          <a:xfrm>
            <a:off x="4646147" y="4881144"/>
            <a:ext cx="289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 </a:t>
            </a:r>
            <a:r>
              <a:rPr lang="ru-RU" sz="2000" dirty="0" err="1">
                <a:solidFill>
                  <a:srgbClr val="666666"/>
                </a:solidFill>
              </a:rPr>
              <a:t>резвёртывания</a:t>
            </a:r>
            <a:endParaRPr lang="ru-RU" sz="2000" dirty="0">
              <a:solidFill>
                <a:srgbClr val="66666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F2E78E-1019-1BB5-8C8D-41322DCE5D75}"/>
              </a:ext>
            </a:extLst>
          </p:cNvPr>
          <p:cNvSpPr txBox="1"/>
          <p:nvPr/>
        </p:nvSpPr>
        <p:spPr>
          <a:xfrm>
            <a:off x="2669916" y="4863117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Быстрее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F2155-FA4E-DD3E-5885-D4ACC32190FA}"/>
              </a:ext>
            </a:extLst>
          </p:cNvPr>
          <p:cNvSpPr txBox="1"/>
          <p:nvPr/>
        </p:nvSpPr>
        <p:spPr>
          <a:xfrm>
            <a:off x="8248568" y="4871574"/>
            <a:ext cx="146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Медленнее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FFAE9C37-B567-6417-9821-F04ED50A6DDD}"/>
              </a:ext>
            </a:extLst>
          </p:cNvPr>
          <p:cNvCxnSpPr>
            <a:cxnSpLocks/>
          </p:cNvCxnSpPr>
          <p:nvPr/>
        </p:nvCxnSpPr>
        <p:spPr>
          <a:xfrm>
            <a:off x="838200" y="5292987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5880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5315</TotalTime>
  <Words>3785</Words>
  <Application>Microsoft Office PowerPoint</Application>
  <PresentationFormat>Широкоэкранный</PresentationFormat>
  <Paragraphs>1016</Paragraphs>
  <Slides>166</Slides>
  <Notes>154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166</vt:i4>
      </vt:variant>
    </vt:vector>
  </HeadingPairs>
  <TitlesOfParts>
    <vt:vector size="174" baseType="lpstr">
      <vt:lpstr>Arial</vt:lpstr>
      <vt:lpstr>Calibri</vt:lpstr>
      <vt:lpstr>Calibri Light</vt:lpstr>
      <vt:lpstr>Consolas</vt:lpstr>
      <vt:lpstr>Courier New</vt:lpstr>
      <vt:lpstr>Proxima Nova Rg</vt:lpstr>
      <vt:lpstr>Wingdings</vt:lpstr>
      <vt:lpstr>Тема Office</vt:lpstr>
      <vt:lpstr>Особенности современных подходов к верификации RISC-V ядер</vt:lpstr>
      <vt:lpstr>План выступления</vt:lpstr>
      <vt:lpstr>Введение в верификацию процессорных ядер Что такое верификация цифровых устройств</vt:lpstr>
      <vt:lpstr>Введение в верификацию процессорных ядер Что такое верификация цифровых устройств</vt:lpstr>
      <vt:lpstr>Введение в верификацию процессорных ядер Что такое верификация цифровых устройств</vt:lpstr>
      <vt:lpstr>Введение в верификацию процессорных ядер Что такое верификация цифровых устройств</vt:lpstr>
      <vt:lpstr>Введение в верификацию процессорных ядер Что такое верификация цифровых устройств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Верификация на основе симуляции и ее типы Формальная верификация и симуляция</vt:lpstr>
      <vt:lpstr>Верификация на основе симуляции и ее типы Симуляция – основа</vt:lpstr>
      <vt:lpstr>Верификация на основе симуляции и ее типы Симуляция – основа</vt:lpstr>
      <vt:lpstr>Верификация на основе симуляции и ее типы "Hello world!"</vt:lpstr>
      <vt:lpstr>Верификация на основе симуляции и ее типы "Hello world!"</vt:lpstr>
      <vt:lpstr>Верификация на основе симуляции и ее типы "Hello world!"</vt:lpstr>
      <vt:lpstr>Верификация на основе симуляции и ее типы "Hello world!"</vt:lpstr>
      <vt:lpstr>Верификация на основе симуляции и ее типы Тестирование с самопроверкой</vt:lpstr>
      <vt:lpstr>Верификация на основе симуляции и ее типы Тестирование с самопроверкой</vt:lpstr>
      <vt:lpstr>Верификация на основе симуляции и ее типы Тестирование с самопроверкой</vt:lpstr>
      <vt:lpstr>Верификация на основе симуляции и ее типы Тестирование с самопроверкой</vt:lpstr>
      <vt:lpstr>Верификация на основе симуляции и ее типы Тестирование с самопроверкой</vt:lpstr>
      <vt:lpstr>Верификация на основе симуляции и ее типы Тестирование с самопроверкой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Асинхронное сравнение</vt:lpstr>
      <vt:lpstr>Верификация на основе симуляции и ее типы Асинхронное сравнение</vt:lpstr>
      <vt:lpstr>Верификация на основе симуляции и ее типы Асинхронное сравнение</vt:lpstr>
      <vt:lpstr>Верификация на основе симуляции и ее типы Асинхронное сравнение</vt:lpstr>
      <vt:lpstr>Верификация на основе симуляции и ее типы Асинхронное сравнение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Особенности современных подходов к верификации RISC-V ядер</dc:title>
  <dc:creator>root</dc:creator>
  <cp:lastModifiedBy>SergeyChusov</cp:lastModifiedBy>
  <cp:revision>398</cp:revision>
  <dcterms:created xsi:type="dcterms:W3CDTF">2023-10-04T15:33:19Z</dcterms:created>
  <dcterms:modified xsi:type="dcterms:W3CDTF">2023-10-13T00:30:58Z</dcterms:modified>
</cp:coreProperties>
</file>